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07" r:id="rId3"/>
    <p:sldId id="321" r:id="rId4"/>
    <p:sldId id="324" r:id="rId5"/>
    <p:sldId id="325" r:id="rId6"/>
    <p:sldId id="326" r:id="rId7"/>
    <p:sldId id="327" r:id="rId8"/>
    <p:sldId id="328" r:id="rId9"/>
    <p:sldId id="323" r:id="rId10"/>
    <p:sldId id="329" r:id="rId11"/>
    <p:sldId id="330" r:id="rId12"/>
    <p:sldId id="331" r:id="rId13"/>
    <p:sldId id="333" r:id="rId14"/>
    <p:sldId id="334" r:id="rId15"/>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guide id="3" orient="horz" pos="2451">
          <p15:clr>
            <a:srgbClr val="A4A3A4"/>
          </p15:clr>
        </p15:guide>
        <p15:guide id="4" orient="horz" pos="1778">
          <p15:clr>
            <a:srgbClr val="A4A3A4"/>
          </p15:clr>
        </p15:guide>
        <p15:guide id="5" orient="horz" pos="584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ria Zanti" initials="MZ" lastIdx="1" clrIdx="0"/>
  <p:cmAuthor id="2" name="Petros Sirivianos" initials="PS" lastIdx="5" clrIdx="1">
    <p:extLst>
      <p:ext uri="{19B8F6BF-5375-455C-9EA6-DF929625EA0E}">
        <p15:presenceInfo xmlns:p15="http://schemas.microsoft.com/office/powerpoint/2012/main" userId="S-1-5-21-3466503211-167815060-4279704636-42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78"/>
    <a:srgbClr val="1D849B"/>
    <a:srgbClr val="2564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7" autoAdjust="0"/>
    <p:restoredTop sz="94608"/>
  </p:normalViewPr>
  <p:slideViewPr>
    <p:cSldViewPr snapToGrid="0" snapToObjects="1" showGuides="1">
      <p:cViewPr varScale="1">
        <p:scale>
          <a:sx n="42" d="100"/>
          <a:sy n="42" d="100"/>
        </p:scale>
        <p:origin x="1008" y="48"/>
      </p:cViewPr>
      <p:guideLst>
        <p:guide orient="horz" pos="4320"/>
        <p:guide pos="7680"/>
        <p:guide orient="horz" pos="2451"/>
        <p:guide orient="horz" pos="1778"/>
        <p:guide orient="horz" pos="5849"/>
      </p:guideLst>
    </p:cSldViewPr>
  </p:slideViewPr>
  <p:notesTextViewPr>
    <p:cViewPr>
      <p:scale>
        <a:sx n="100" d="100"/>
        <a:sy n="100" d="100"/>
      </p:scale>
      <p:origin x="0" y="0"/>
    </p:cViewPr>
  </p:notesTextViewPr>
  <p:notesViewPr>
    <p:cSldViewPr snapToGrid="0" snapToObjects="1">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6125"/>
            <a:ext cx="6616700" cy="3722688"/>
          </a:xfrm>
          <a:prstGeom prst="rect">
            <a:avLst/>
          </a:prstGeom>
        </p:spPr>
        <p:txBody>
          <a:bodyPr lIns="88139" tIns="44070" rIns="88139" bIns="44070"/>
          <a:lstStyle/>
          <a:p>
            <a:endParaRPr dirty="0"/>
          </a:p>
        </p:txBody>
      </p:sp>
      <p:sp>
        <p:nvSpPr>
          <p:cNvPr id="117" name="Shape 117"/>
          <p:cNvSpPr>
            <a:spLocks noGrp="1"/>
          </p:cNvSpPr>
          <p:nvPr>
            <p:ph type="body" sz="quarter" idx="1"/>
          </p:nvPr>
        </p:nvSpPr>
        <p:spPr>
          <a:xfrm>
            <a:off x="906357" y="4715153"/>
            <a:ext cx="4984962" cy="4466987"/>
          </a:xfrm>
          <a:prstGeom prst="rect">
            <a:avLst/>
          </a:prstGeom>
        </p:spPr>
        <p:txBody>
          <a:bodyPr lIns="88139" tIns="44070" rIns="88139" bIns="44070"/>
          <a:lstStyle/>
          <a:p>
            <a:endParaRPr/>
          </a:p>
        </p:txBody>
      </p:sp>
    </p:spTree>
    <p:extLst>
      <p:ext uri="{BB962C8B-B14F-4D97-AF65-F5344CB8AC3E}">
        <p14:creationId xmlns:p14="http://schemas.microsoft.com/office/powerpoint/2010/main" val="367889377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02319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251316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 name="Picture 4">
            <a:extLst>
              <a:ext uri="{FF2B5EF4-FFF2-40B4-BE49-F238E27FC236}">
                <a16:creationId xmlns:a16="http://schemas.microsoft.com/office/drawing/2014/main" id="{16A28B35-B19B-4AC6-94D6-AB74228DAB8A}"/>
              </a:ext>
            </a:extLst>
          </p:cNvPr>
          <p:cNvPicPr>
            <a:picLocks noChangeAspect="1"/>
          </p:cNvPicPr>
          <p:nvPr userDrawn="1"/>
        </p:nvPicPr>
        <p:blipFill>
          <a:blip r:embed="rId2"/>
          <a:stretch>
            <a:fillRect/>
          </a:stretch>
        </p:blipFill>
        <p:spPr>
          <a:xfrm>
            <a:off x="10764705" y="12362514"/>
            <a:ext cx="9791025" cy="816935"/>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3" name="Picture 2">
            <a:extLst>
              <a:ext uri="{FF2B5EF4-FFF2-40B4-BE49-F238E27FC236}">
                <a16:creationId xmlns:a16="http://schemas.microsoft.com/office/drawing/2014/main" id="{94A7963E-E6AF-4AA3-BE80-6A2D90D00852}"/>
              </a:ext>
            </a:extLst>
          </p:cNvPr>
          <p:cNvPicPr>
            <a:picLocks noChangeAspect="1"/>
          </p:cNvPicPr>
          <p:nvPr userDrawn="1"/>
        </p:nvPicPr>
        <p:blipFill>
          <a:blip r:embed="rId2"/>
          <a:stretch>
            <a:fillRect/>
          </a:stretch>
        </p:blipFill>
        <p:spPr>
          <a:xfrm>
            <a:off x="11993430" y="12523406"/>
            <a:ext cx="9791025" cy="816935"/>
          </a:xfrm>
          <a:prstGeom prst="rect">
            <a:avLst/>
          </a:prstGeom>
        </p:spPr>
      </p:pic>
      <p:pic>
        <p:nvPicPr>
          <p:cNvPr id="4" name="Picture 3">
            <a:extLst>
              <a:ext uri="{FF2B5EF4-FFF2-40B4-BE49-F238E27FC236}">
                <a16:creationId xmlns:a16="http://schemas.microsoft.com/office/drawing/2014/main" id="{F7C86715-1573-42C9-8DE8-566B3195DF43}"/>
              </a:ext>
            </a:extLst>
          </p:cNvPr>
          <p:cNvPicPr>
            <a:picLocks noChangeAspect="1"/>
          </p:cNvPicPr>
          <p:nvPr userDrawn="1"/>
        </p:nvPicPr>
        <p:blipFill>
          <a:blip r:embed="rId2"/>
          <a:stretch>
            <a:fillRect/>
          </a:stretch>
        </p:blipFill>
        <p:spPr>
          <a:xfrm>
            <a:off x="12145830" y="12675806"/>
            <a:ext cx="9791025" cy="816935"/>
          </a:xfrm>
          <a:prstGeom prst="rect">
            <a:avLst/>
          </a:prstGeom>
        </p:spPr>
      </p:pic>
      <p:pic>
        <p:nvPicPr>
          <p:cNvPr id="5" name="Picture 4">
            <a:extLst>
              <a:ext uri="{FF2B5EF4-FFF2-40B4-BE49-F238E27FC236}">
                <a16:creationId xmlns:a16="http://schemas.microsoft.com/office/drawing/2014/main" id="{1BA89485-4804-49F7-861A-BE8F66585EEA}"/>
              </a:ext>
            </a:extLst>
          </p:cNvPr>
          <p:cNvPicPr>
            <a:picLocks noChangeAspect="1"/>
          </p:cNvPicPr>
          <p:nvPr userDrawn="1"/>
        </p:nvPicPr>
        <p:blipFill>
          <a:blip r:embed="rId2"/>
          <a:stretch>
            <a:fillRect/>
          </a:stretch>
        </p:blipFill>
        <p:spPr>
          <a:xfrm>
            <a:off x="10764705" y="12362514"/>
            <a:ext cx="9791025" cy="816935"/>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descr="Image"/>
          <p:cNvPicPr>
            <a:picLocks noChangeAspect="1"/>
          </p:cNvPicPr>
          <p:nvPr/>
        </p:nvPicPr>
        <p:blipFill>
          <a:blip r:embed="rId2"/>
          <a:stretch>
            <a:fillRect/>
          </a:stretch>
        </p:blipFill>
        <p:spPr>
          <a:xfrm>
            <a:off x="0" y="-2111338"/>
            <a:ext cx="24737827" cy="16610210"/>
          </a:xfrm>
          <a:prstGeom prst="rect">
            <a:avLst/>
          </a:prstGeom>
          <a:ln w="12700">
            <a:miter lim="400000"/>
          </a:ln>
        </p:spPr>
      </p:pic>
      <p:sp>
        <p:nvSpPr>
          <p:cNvPr id="120" name="Κρατικός Προϋπολογισμός"/>
          <p:cNvSpPr txBox="1">
            <a:spLocks noGrp="1"/>
          </p:cNvSpPr>
          <p:nvPr>
            <p:ph type="ctrTitle"/>
          </p:nvPr>
        </p:nvSpPr>
        <p:spPr>
          <a:xfrm>
            <a:off x="1176544" y="1067674"/>
            <a:ext cx="20281376" cy="5126093"/>
          </a:xfrm>
          <a:prstGeom prst="rect">
            <a:avLst/>
          </a:prstGeom>
        </p:spPr>
        <p:txBody>
          <a:bodyPr anchor="t">
            <a:noAutofit/>
          </a:bodyPr>
          <a:lstStyle>
            <a:lvl1pPr algn="l">
              <a:defRPr sz="8500" b="1">
                <a:solidFill>
                  <a:srgbClr val="FFFFFF"/>
                </a:solidFill>
                <a:latin typeface="Arial"/>
                <a:ea typeface="Arial"/>
                <a:cs typeface="Arial"/>
                <a:sym typeface="Arial"/>
              </a:defRPr>
            </a:lvl1pPr>
          </a:lstStyle>
          <a:p>
            <a:r>
              <a:rPr lang="el-GR" sz="7200" dirty="0" smtClean="0"/>
              <a:t>Εθνική στρατηγική και τριετές σχέδιο δράσης για την καταπολέμηση της σεξουαλικής κακοποίησης και εκμετάλλευσης παιδιών </a:t>
            </a:r>
            <a:br>
              <a:rPr lang="el-GR" sz="7200" dirty="0" smtClean="0"/>
            </a:br>
            <a:r>
              <a:rPr lang="el-GR" sz="7200" dirty="0" smtClean="0"/>
              <a:t>και της παιδικής πορνογραφίας 2021 - 2023</a:t>
            </a:r>
            <a:endParaRPr lang="en-US" sz="7200"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123" name="ΥΠΟΥΡΓΕΙΟ ΟΙΚΟΝΟΜΙΚΩΝ"/>
          <p:cNvSpPr txBox="1"/>
          <p:nvPr/>
        </p:nvSpPr>
        <p:spPr>
          <a:xfrm>
            <a:off x="12002030" y="10691983"/>
            <a:ext cx="11680930" cy="6139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Autofit/>
          </a:bodyPr>
          <a:lstStyle>
            <a:lvl1pPr algn="l">
              <a:defRPr>
                <a:solidFill>
                  <a:srgbClr val="FFFFFF"/>
                </a:solidFill>
                <a:latin typeface="Arial"/>
                <a:ea typeface="Arial"/>
                <a:cs typeface="Arial"/>
                <a:sym typeface="Arial"/>
              </a:defRPr>
            </a:lvl1pPr>
          </a:lstStyle>
          <a:p>
            <a:r>
              <a:rPr lang="el-GR" dirty="0" smtClean="0"/>
              <a:t>Αναστασία </a:t>
            </a:r>
            <a:r>
              <a:rPr lang="el-GR" dirty="0" err="1" smtClean="0"/>
              <a:t>Ανθούση</a:t>
            </a:r>
            <a:r>
              <a:rPr lang="el-GR" dirty="0" smtClean="0"/>
              <a:t> | Υφυπουργός Κοινωνικής Πρόνοιας</a:t>
            </a:r>
            <a:endParaRPr dirty="0"/>
          </a:p>
        </p:txBody>
      </p:sp>
      <p:sp>
        <p:nvSpPr>
          <p:cNvPr id="2" name="Θέση κειμένου 1"/>
          <p:cNvSpPr>
            <a:spLocks noGrp="1"/>
          </p:cNvSpPr>
          <p:nvPr>
            <p:ph type="body" sz="quarter" idx="1"/>
          </p:nvPr>
        </p:nvSpPr>
        <p:spPr/>
        <p:txBody>
          <a:bodyPr/>
          <a:lstStyle/>
          <a:p>
            <a:endParaRPr lang="el-G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498600" y="1147078"/>
            <a:ext cx="15722600" cy="1578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n-US" altLang="en-US" sz="8800" cap="none" dirty="0" smtClean="0"/>
              <a:t>CAN-MDS II</a:t>
            </a:r>
            <a:endParaRPr lang="el-GR" altLang="en-US" sz="8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15051845" y="1152432"/>
            <a:ext cx="24395096" cy="96051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5400" dirty="0" smtClean="0">
                <a:solidFill>
                  <a:schemeClr val="bg2">
                    <a:lumMod val="50000"/>
                  </a:schemeClr>
                </a:solidFill>
                <a:latin typeface="Arial" panose="020B0604020202020204" pitchFamily="34" charset="0"/>
                <a:cs typeface="Arial" panose="020B0604020202020204" pitchFamily="34" charset="0"/>
              </a:rPr>
              <a:t>Εκπαίδευση</a:t>
            </a:r>
          </a:p>
          <a:p>
            <a:pPr algn="l">
              <a:lnSpc>
                <a:spcPct val="125000"/>
              </a:lnSpc>
            </a:pPr>
            <a:endParaRPr lang="el-GR" altLang="en-US"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Υγεία</a:t>
            </a:r>
          </a:p>
          <a:p>
            <a:pPr algn="l">
              <a:lnSpc>
                <a:spcPct val="125000"/>
              </a:lnSpc>
            </a:pPr>
            <a:endParaRPr lang="el-GR"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Ψυχική </a:t>
            </a:r>
            <a:r>
              <a:rPr lang="el-GR" sz="5400" dirty="0">
                <a:solidFill>
                  <a:schemeClr val="bg2">
                    <a:lumMod val="50000"/>
                  </a:schemeClr>
                </a:solidFill>
                <a:latin typeface="Arial" panose="020B0604020202020204" pitchFamily="34" charset="0"/>
                <a:cs typeface="Arial" panose="020B0604020202020204" pitchFamily="34" charset="0"/>
              </a:rPr>
              <a:t>υγεία </a:t>
            </a:r>
            <a:endParaRPr lang="el-GR" sz="54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endParaRPr lang="el-GR"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Πρόνοια</a:t>
            </a:r>
          </a:p>
          <a:p>
            <a:pPr algn="l">
              <a:lnSpc>
                <a:spcPct val="125000"/>
              </a:lnSpc>
            </a:pPr>
            <a:endParaRPr lang="el-GR"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Δικαιοσύνη</a:t>
            </a:r>
          </a:p>
          <a:p>
            <a:pPr algn="l">
              <a:lnSpc>
                <a:spcPct val="125000"/>
              </a:lnSpc>
            </a:pPr>
            <a:endParaRPr lang="el-GR"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Δημόσια Τάξη </a:t>
            </a:r>
          </a:p>
          <a:p>
            <a:pPr algn="l">
              <a:lnSpc>
                <a:spcPct val="125000"/>
              </a:lnSpc>
            </a:pPr>
            <a:endParaRPr lang="el-GR" sz="1800" dirty="0" smtClean="0">
              <a:solidFill>
                <a:schemeClr val="bg2">
                  <a:lumMod val="50000"/>
                </a:schemeClr>
              </a:solidFill>
              <a:latin typeface="Arial" panose="020B0604020202020204" pitchFamily="34" charset="0"/>
              <a:cs typeface="Arial" panose="020B0604020202020204" pitchFamily="34" charset="0"/>
            </a:endParaRPr>
          </a:p>
          <a:p>
            <a:pPr algn="l">
              <a:lnSpc>
                <a:spcPct val="125000"/>
              </a:lnSpc>
            </a:pPr>
            <a:r>
              <a:rPr lang="el-GR" sz="5400" dirty="0" smtClean="0">
                <a:solidFill>
                  <a:schemeClr val="bg2">
                    <a:lumMod val="50000"/>
                  </a:schemeClr>
                </a:solidFill>
                <a:latin typeface="Arial" panose="020B0604020202020204" pitchFamily="34" charset="0"/>
                <a:cs typeface="Arial" panose="020B0604020202020204" pitchFamily="34" charset="0"/>
              </a:rPr>
              <a:t>Κοινωνικοί Εταίροι </a:t>
            </a:r>
            <a:endParaRPr lang="el-GR" altLang="en-US" sz="5400" dirty="0">
              <a:solidFill>
                <a:schemeClr val="bg2">
                  <a:lumMod val="50000"/>
                </a:schemeClr>
              </a:solidFill>
              <a:latin typeface="Arial" panose="020B0604020202020204" pitchFamily="34" charset="0"/>
              <a:cs typeface="Arial" panose="020B0604020202020204" pitchFamily="34" charset="0"/>
            </a:endParaRPr>
          </a:p>
        </p:txBody>
      </p:sp>
      <p:pic>
        <p:nvPicPr>
          <p:cNvPr id="13" name="Image" descr="Image"/>
          <p:cNvPicPr>
            <a:picLocks noChangeAspect="1"/>
          </p:cNvPicPr>
          <p:nvPr/>
        </p:nvPicPr>
        <p:blipFill>
          <a:blip r:embed="rId3"/>
          <a:stretch>
            <a:fillRect/>
          </a:stretch>
        </p:blipFill>
        <p:spPr>
          <a:xfrm>
            <a:off x="1498600" y="5208440"/>
            <a:ext cx="614177" cy="613971"/>
          </a:xfrm>
          <a:prstGeom prst="rect">
            <a:avLst/>
          </a:prstGeom>
          <a:ln w="12700">
            <a:miter lim="400000"/>
          </a:ln>
        </p:spPr>
      </p:pic>
      <p:sp>
        <p:nvSpPr>
          <p:cNvPr id="2" name="Συν 1"/>
          <p:cNvSpPr/>
          <p:nvPr/>
        </p:nvSpPr>
        <p:spPr>
          <a:xfrm>
            <a:off x="15051845" y="2068466"/>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Συν 10"/>
          <p:cNvSpPr/>
          <p:nvPr/>
        </p:nvSpPr>
        <p:spPr>
          <a:xfrm>
            <a:off x="15051845" y="3435748"/>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Συν 16"/>
          <p:cNvSpPr/>
          <p:nvPr/>
        </p:nvSpPr>
        <p:spPr>
          <a:xfrm>
            <a:off x="15051845" y="4791764"/>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Συν 17"/>
          <p:cNvSpPr/>
          <p:nvPr/>
        </p:nvSpPr>
        <p:spPr>
          <a:xfrm>
            <a:off x="15051845" y="6171746"/>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Συν 18"/>
          <p:cNvSpPr/>
          <p:nvPr/>
        </p:nvSpPr>
        <p:spPr>
          <a:xfrm>
            <a:off x="15051845" y="7665204"/>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Συν 19"/>
          <p:cNvSpPr/>
          <p:nvPr/>
        </p:nvSpPr>
        <p:spPr>
          <a:xfrm>
            <a:off x="15051845" y="8968986"/>
            <a:ext cx="431800" cy="609600"/>
          </a:xfrm>
          <a:prstGeom prst="mathPlus">
            <a:avLst/>
          </a:prstGeom>
          <a:solidFill>
            <a:srgbClr val="FFC07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extBox 2"/>
          <p:cNvSpPr txBox="1"/>
          <p:nvPr/>
        </p:nvSpPr>
        <p:spPr>
          <a:xfrm>
            <a:off x="1498600" y="2858964"/>
            <a:ext cx="11031122" cy="1927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ct val="114000"/>
              </a:lnSpc>
            </a:pPr>
            <a:r>
              <a:rPr lang="el-GR" sz="3600" i="1" dirty="0">
                <a:solidFill>
                  <a:schemeClr val="bg2">
                    <a:lumMod val="50000"/>
                  </a:schemeClr>
                </a:solidFill>
                <a:latin typeface="Arial" panose="020B0604020202020204" pitchFamily="34" charset="0"/>
                <a:cs typeface="Arial" panose="020B0604020202020204" pitchFamily="34" charset="0"/>
              </a:rPr>
              <a:t>Συντονισμένη </a:t>
            </a:r>
            <a:r>
              <a:rPr lang="el-GR" sz="3600" i="1" dirty="0" err="1">
                <a:solidFill>
                  <a:schemeClr val="bg2">
                    <a:lumMod val="50000"/>
                  </a:schemeClr>
                </a:solidFill>
                <a:latin typeface="Arial" panose="020B0604020202020204" pitchFamily="34" charset="0"/>
                <a:cs typeface="Arial" panose="020B0604020202020204" pitchFamily="34" charset="0"/>
              </a:rPr>
              <a:t>διατομεακή</a:t>
            </a:r>
            <a:r>
              <a:rPr lang="el-GR" sz="3600" i="1" dirty="0">
                <a:solidFill>
                  <a:schemeClr val="bg2">
                    <a:lumMod val="50000"/>
                  </a:schemeClr>
                </a:solidFill>
                <a:latin typeface="Arial" panose="020B0604020202020204" pitchFamily="34" charset="0"/>
                <a:cs typeface="Arial" panose="020B0604020202020204" pitchFamily="34" charset="0"/>
              </a:rPr>
              <a:t> ανταπόκριση σε περιστατικά κακομεταχείρισης παιδιών </a:t>
            </a:r>
          </a:p>
          <a:p>
            <a:pPr marL="0" marR="0" indent="0" algn="l" defTabSz="825500" rtl="0" fontAlgn="auto" latinLnBrk="0" hangingPunct="0">
              <a:lnSpc>
                <a:spcPct val="114000"/>
              </a:lnSpc>
              <a:spcBef>
                <a:spcPts val="0"/>
              </a:spcBef>
              <a:spcAft>
                <a:spcPts val="0"/>
              </a:spcAft>
              <a:buClrTx/>
              <a:buSzTx/>
              <a:buFontTx/>
              <a:buNone/>
              <a:tabLst/>
            </a:pPr>
            <a:endParaRPr kumimoji="0" lang="el-GR" sz="3200" i="1" u="none" strike="noStrike" cap="none" spc="0" normalizeH="0" baseline="0" dirty="0">
              <a:ln>
                <a:noFill/>
              </a:ln>
              <a:solidFill>
                <a:schemeClr val="bg2">
                  <a:lumMod val="50000"/>
                </a:schemeClr>
              </a:solidFill>
              <a:effectLst/>
              <a:uFillTx/>
              <a:latin typeface="Arial" panose="020B0604020202020204" pitchFamily="34" charset="0"/>
              <a:cs typeface="Arial" panose="020B0604020202020204" pitchFamily="34" charset="0"/>
              <a:sym typeface="Helvetica Neue"/>
            </a:endParaRPr>
          </a:p>
        </p:txBody>
      </p:sp>
      <p:sp>
        <p:nvSpPr>
          <p:cNvPr id="4" name="TextBox 3"/>
          <p:cNvSpPr txBox="1"/>
          <p:nvPr/>
        </p:nvSpPr>
        <p:spPr>
          <a:xfrm>
            <a:off x="2424105" y="5038417"/>
            <a:ext cx="11272845"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l-GR" altLang="en-US" sz="3600" dirty="0">
                <a:solidFill>
                  <a:schemeClr val="bg2">
                    <a:lumMod val="50000"/>
                  </a:schemeClr>
                </a:solidFill>
                <a:latin typeface="Arial" panose="020B0604020202020204" pitchFamily="34" charset="0"/>
                <a:cs typeface="Arial" panose="020B0604020202020204" pitchFamily="34" charset="0"/>
              </a:rPr>
              <a:t>ΑΜΕΣΟΤΕΡΗ ΚΑΙ ΑΠΟΤΕΛΕΣΜΑΤΙΚΟΤΕΡΗ </a:t>
            </a:r>
            <a:endParaRPr lang="el-GR" altLang="en-US" sz="3600" dirty="0" smtClean="0">
              <a:solidFill>
                <a:schemeClr val="bg2">
                  <a:lumMod val="50000"/>
                </a:schemeClr>
              </a:solidFill>
              <a:latin typeface="Arial" panose="020B0604020202020204" pitchFamily="34" charset="0"/>
              <a:cs typeface="Arial" panose="020B0604020202020204" pitchFamily="34" charset="0"/>
            </a:endParaRPr>
          </a:p>
          <a:p>
            <a:pPr algn="l"/>
            <a:r>
              <a:rPr lang="el-GR" altLang="en-US" sz="3600" dirty="0" smtClean="0">
                <a:solidFill>
                  <a:schemeClr val="bg2">
                    <a:lumMod val="50000"/>
                  </a:schemeClr>
                </a:solidFill>
                <a:latin typeface="Arial" panose="020B0604020202020204" pitchFamily="34" charset="0"/>
                <a:cs typeface="Arial" panose="020B0604020202020204" pitchFamily="34" charset="0"/>
              </a:rPr>
              <a:t>ΑΝΤΑΠΟΚΡΙΣΗ </a:t>
            </a:r>
            <a:r>
              <a:rPr lang="el-GR" altLang="en-US" sz="3600" dirty="0">
                <a:solidFill>
                  <a:schemeClr val="bg2">
                    <a:lumMod val="50000"/>
                  </a:schemeClr>
                </a:solidFill>
                <a:latin typeface="Arial" panose="020B0604020202020204" pitchFamily="34" charset="0"/>
                <a:cs typeface="Arial" panose="020B0604020202020204" pitchFamily="34" charset="0"/>
              </a:rPr>
              <a:t>– ΠΑΡΕΜΒΑΣΗ </a:t>
            </a:r>
            <a:endParaRPr lang="el-GR" altLang="en-US" sz="3600" dirty="0" smtClean="0">
              <a:solidFill>
                <a:schemeClr val="bg2">
                  <a:lumMod val="50000"/>
                </a:schemeClr>
              </a:solidFill>
              <a:latin typeface="Arial" panose="020B0604020202020204" pitchFamily="34" charset="0"/>
              <a:cs typeface="Arial" panose="020B0604020202020204" pitchFamily="34" charset="0"/>
            </a:endParaRPr>
          </a:p>
          <a:p>
            <a:pPr algn="l"/>
            <a:endParaRPr lang="el-GR" altLang="en-US" sz="3600" b="0" dirty="0">
              <a:solidFill>
                <a:schemeClr val="bg2">
                  <a:lumMod val="50000"/>
                </a:schemeClr>
              </a:solidFill>
              <a:latin typeface="Arial" panose="020B0604020202020204" pitchFamily="34" charset="0"/>
              <a:cs typeface="Arial" panose="020B0604020202020204" pitchFamily="34" charset="0"/>
            </a:endParaRPr>
          </a:p>
          <a:p>
            <a:pPr algn="l"/>
            <a:r>
              <a:rPr lang="el-GR" altLang="en-US" sz="3600" b="0" dirty="0">
                <a:solidFill>
                  <a:schemeClr val="bg2">
                    <a:lumMod val="50000"/>
                  </a:schemeClr>
                </a:solidFill>
                <a:latin typeface="Arial" panose="020B0604020202020204" pitchFamily="34" charset="0"/>
                <a:cs typeface="Arial" panose="020B0604020202020204" pitchFamily="34" charset="0"/>
              </a:rPr>
              <a:t>Ανάπτυξη δεξιοτήτων των </a:t>
            </a:r>
            <a:r>
              <a:rPr lang="el-GR" altLang="en-US" sz="3600" b="0" dirty="0" smtClean="0">
                <a:solidFill>
                  <a:schemeClr val="bg2">
                    <a:lumMod val="50000"/>
                  </a:schemeClr>
                </a:solidFill>
                <a:latin typeface="Arial" panose="020B0604020202020204" pitchFamily="34" charset="0"/>
                <a:cs typeface="Arial" panose="020B0604020202020204" pitchFamily="34" charset="0"/>
              </a:rPr>
              <a:t>επαγγελματιών</a:t>
            </a:r>
          </a:p>
          <a:p>
            <a:pPr algn="l"/>
            <a:r>
              <a:rPr lang="el-GR" altLang="en-US" sz="3600" b="0" dirty="0" smtClean="0">
                <a:solidFill>
                  <a:schemeClr val="bg2">
                    <a:lumMod val="50000"/>
                  </a:schemeClr>
                </a:solidFill>
                <a:latin typeface="Arial" panose="020B0604020202020204" pitchFamily="34" charset="0"/>
                <a:cs typeface="Arial" panose="020B0604020202020204" pitchFamily="34" charset="0"/>
              </a:rPr>
              <a:t>που </a:t>
            </a:r>
            <a:r>
              <a:rPr lang="el-GR" altLang="en-US" sz="3600" b="0" dirty="0">
                <a:solidFill>
                  <a:schemeClr val="bg2">
                    <a:lumMod val="50000"/>
                  </a:schemeClr>
                </a:solidFill>
                <a:latin typeface="Arial" panose="020B0604020202020204" pitchFamily="34" charset="0"/>
                <a:cs typeface="Arial" panose="020B0604020202020204" pitchFamily="34" charset="0"/>
              </a:rPr>
              <a:t>έρχονται σε επαφή με τα παιδιά </a:t>
            </a:r>
            <a:endParaRPr lang="el-GR" altLang="en-US" sz="3600" b="0" dirty="0" smtClean="0">
              <a:solidFill>
                <a:schemeClr val="bg2">
                  <a:lumMod val="50000"/>
                </a:schemeClr>
              </a:solidFill>
              <a:latin typeface="Arial" panose="020B0604020202020204" pitchFamily="34" charset="0"/>
              <a:cs typeface="Arial" panose="020B0604020202020204" pitchFamily="34" charset="0"/>
            </a:endParaRPr>
          </a:p>
          <a:p>
            <a:pPr algn="l"/>
            <a:endParaRPr lang="el-GR" altLang="en-US" sz="1400" b="0" dirty="0">
              <a:solidFill>
                <a:schemeClr val="bg2">
                  <a:lumMod val="50000"/>
                </a:schemeClr>
              </a:solidFill>
              <a:latin typeface="Arial" panose="020B0604020202020204" pitchFamily="34" charset="0"/>
              <a:cs typeface="Arial" panose="020B0604020202020204" pitchFamily="34" charset="0"/>
            </a:endParaRPr>
          </a:p>
          <a:p>
            <a:pPr algn="l"/>
            <a:r>
              <a:rPr lang="el-GR" altLang="en-US" sz="3600" b="0" dirty="0">
                <a:solidFill>
                  <a:schemeClr val="bg2">
                    <a:lumMod val="50000"/>
                  </a:schemeClr>
                </a:solidFill>
                <a:latin typeface="Arial" panose="020B0604020202020204" pitchFamily="34" charset="0"/>
                <a:cs typeface="Arial" panose="020B0604020202020204" pitchFamily="34" charset="0"/>
              </a:rPr>
              <a:t>Αναγνώριση περιπτώσεων υψηλού κινδύνου</a:t>
            </a:r>
          </a:p>
          <a:p>
            <a:pPr algn="l"/>
            <a:endParaRPr lang="el-GR" altLang="en-US" sz="1400" b="0" dirty="0" smtClean="0">
              <a:solidFill>
                <a:schemeClr val="bg2">
                  <a:lumMod val="50000"/>
                </a:schemeClr>
              </a:solidFill>
              <a:latin typeface="Arial" panose="020B0604020202020204" pitchFamily="34" charset="0"/>
              <a:cs typeface="Arial" panose="020B0604020202020204" pitchFamily="34" charset="0"/>
            </a:endParaRPr>
          </a:p>
          <a:p>
            <a:pPr algn="l"/>
            <a:r>
              <a:rPr lang="el-GR" altLang="en-US" sz="3600" b="0" dirty="0" smtClean="0">
                <a:solidFill>
                  <a:schemeClr val="bg2">
                    <a:lumMod val="50000"/>
                  </a:schemeClr>
                </a:solidFill>
                <a:latin typeface="Arial" panose="020B0604020202020204" pitchFamily="34" charset="0"/>
                <a:cs typeface="Arial" panose="020B0604020202020204" pitchFamily="34" charset="0"/>
              </a:rPr>
              <a:t>Αναφορά </a:t>
            </a:r>
            <a:r>
              <a:rPr lang="el-GR" altLang="en-US" sz="3600" b="0" dirty="0">
                <a:solidFill>
                  <a:schemeClr val="bg2">
                    <a:lumMod val="50000"/>
                  </a:schemeClr>
                </a:solidFill>
                <a:latin typeface="Arial" panose="020B0604020202020204" pitchFamily="34" charset="0"/>
                <a:cs typeface="Arial" panose="020B0604020202020204" pitchFamily="34" charset="0"/>
              </a:rPr>
              <a:t>των περιπτώσεων και την παρακολούθηση </a:t>
            </a:r>
            <a:endParaRPr lang="el-GR" altLang="en-US" sz="3600" b="0" dirty="0" smtClean="0">
              <a:solidFill>
                <a:schemeClr val="bg2">
                  <a:lumMod val="50000"/>
                </a:schemeClr>
              </a:solidFill>
              <a:latin typeface="Arial" panose="020B0604020202020204" pitchFamily="34" charset="0"/>
              <a:cs typeface="Arial" panose="020B0604020202020204" pitchFamily="34" charset="0"/>
            </a:endParaRPr>
          </a:p>
          <a:p>
            <a:pPr algn="l"/>
            <a:r>
              <a:rPr lang="el-GR" altLang="en-US" sz="3600" b="0" dirty="0" smtClean="0">
                <a:solidFill>
                  <a:schemeClr val="bg2">
                    <a:lumMod val="50000"/>
                  </a:schemeClr>
                </a:solidFill>
                <a:latin typeface="Arial" panose="020B0604020202020204" pitchFamily="34" charset="0"/>
                <a:cs typeface="Arial" panose="020B0604020202020204" pitchFamily="34" charset="0"/>
              </a:rPr>
              <a:t>της εξέλιξης </a:t>
            </a:r>
            <a:r>
              <a:rPr lang="el-GR" altLang="en-US" sz="3600" b="0" dirty="0">
                <a:solidFill>
                  <a:schemeClr val="bg2">
                    <a:lumMod val="50000"/>
                  </a:schemeClr>
                </a:solidFill>
                <a:latin typeface="Arial" panose="020B0604020202020204" pitchFamily="34" charset="0"/>
                <a:cs typeface="Arial" panose="020B0604020202020204" pitchFamily="34" charset="0"/>
              </a:rPr>
              <a:t>τους </a:t>
            </a:r>
            <a:endParaRPr lang="en-US" altLang="en-US" sz="3600" b="0" dirty="0">
              <a:solidFill>
                <a:schemeClr val="bg2">
                  <a:lumMod val="50000"/>
                </a:schemeClr>
              </a:solidFill>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endParaRPr kumimoji="0" lang="el-GR" sz="3600" b="0" i="0" u="none" strike="noStrike" cap="none" spc="0" normalizeH="0" baseline="0" dirty="0">
              <a:ln>
                <a:noFill/>
              </a:ln>
              <a:solidFill>
                <a:schemeClr val="bg2">
                  <a:lumMod val="50000"/>
                </a:schemeClr>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3048157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3">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12" name="Μέσω του προτεινόμενου κρατικού προϋπολογισμού καθίσταται εφικτή:…"/>
          <p:cNvSpPr txBox="1"/>
          <p:nvPr/>
        </p:nvSpPr>
        <p:spPr>
          <a:xfrm>
            <a:off x="1426405" y="3123526"/>
            <a:ext cx="9241595" cy="984243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smtClean="0">
                <a:solidFill>
                  <a:schemeClr val="bg2">
                    <a:lumMod val="50000"/>
                  </a:schemeClr>
                </a:solidFill>
                <a:latin typeface="Arial" panose="020B0604020202020204" pitchFamily="34" charset="0"/>
                <a:cs typeface="Arial" panose="020B0604020202020204" pitchFamily="34" charset="0"/>
              </a:rPr>
              <a:t>Αναμενόμενα θετικά αποτελέσματα Δράσης:</a:t>
            </a:r>
          </a:p>
          <a:p>
            <a:pPr algn="l" hangingPunct="1">
              <a:lnSpc>
                <a:spcPct val="114000"/>
              </a:lnSpc>
              <a:defRPr/>
            </a:pPr>
            <a:endParaRPr lang="el-GR" sz="140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Κοινή αντίληψη ορισμών </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Συλλογή ομοιόμορφων δεδομένων</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Πρώιμη καταγραφή όλων των περιστατικών</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Βελτίωση κατανόησης του προβλήματος </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Παρακολούθηση ιστορικότητας μεμονωμένων </a:t>
            </a: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περιστατικών </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Διασφάλιση της προστασίας ευαίσθητων προσωπικών δεδομένων</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Συνεχής και σε πραγματικό χρόνο συλλογή δεδομένων</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Φιλικό σύστημα προς τους χρήστες</a:t>
            </a:r>
          </a:p>
          <a:p>
            <a:pPr algn="l">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n-US" sz="3200" b="0" dirty="0" smtClean="0">
                <a:solidFill>
                  <a:schemeClr val="bg2">
                    <a:lumMod val="50000"/>
                  </a:schemeClr>
                </a:solidFill>
                <a:latin typeface="Arial" panose="020B0604020202020204" pitchFamily="34" charset="0"/>
                <a:cs typeface="Arial" panose="020B0604020202020204" pitchFamily="34" charset="0"/>
              </a:rPr>
              <a:t>    </a:t>
            </a:r>
            <a:r>
              <a:rPr lang="el-GR" sz="3200" b="0" dirty="0" smtClean="0">
                <a:solidFill>
                  <a:schemeClr val="bg2">
                    <a:lumMod val="50000"/>
                  </a:schemeClr>
                </a:solidFill>
                <a:latin typeface="Arial" panose="020B0604020202020204" pitchFamily="34" charset="0"/>
                <a:cs typeface="Arial" panose="020B0604020202020204" pitchFamily="34" charset="0"/>
              </a:rPr>
              <a:t>Εύκολο στην αναθεώρηση</a:t>
            </a:r>
          </a:p>
          <a:p>
            <a:pPr algn="l">
              <a:defRPr/>
            </a:pPr>
            <a:endParaRPr lang="el-GR" sz="3600" b="0" dirty="0" smtClean="0">
              <a:solidFill>
                <a:schemeClr val="bg2">
                  <a:lumMod val="50000"/>
                </a:schemeClr>
              </a:solidFill>
              <a:latin typeface="Arial" panose="020B0604020202020204" pitchFamily="34" charset="0"/>
              <a:cs typeface="Arial" panose="020B0604020202020204" pitchFamily="34" charset="0"/>
            </a:endParaRPr>
          </a:p>
          <a:p>
            <a:pPr algn="l">
              <a:defRPr/>
            </a:pPr>
            <a:endParaRPr lang="el-GR" sz="3600" b="0" dirty="0">
              <a:solidFill>
                <a:schemeClr val="bg2">
                  <a:lumMod val="50000"/>
                </a:schemeClr>
              </a:solidFill>
              <a:latin typeface="Arial" panose="020B0604020202020204" pitchFamily="34" charset="0"/>
              <a:cs typeface="Arial" panose="020B0604020202020204" pitchFamily="34" charset="0"/>
            </a:endParaRPr>
          </a:p>
        </p:txBody>
      </p:sp>
      <p:sp>
        <p:nvSpPr>
          <p:cNvPr id="10" name="headline goes here goes here"/>
          <p:cNvSpPr txBox="1"/>
          <p:nvPr/>
        </p:nvSpPr>
        <p:spPr>
          <a:xfrm>
            <a:off x="1333387" y="912977"/>
            <a:ext cx="15722600" cy="1578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n-US" altLang="en-US" sz="8800" cap="none" dirty="0" smtClean="0"/>
              <a:t>CAN-MDS II</a:t>
            </a:r>
            <a:endParaRPr lang="el-GR" altLang="en-US" sz="8800" cap="none" dirty="0"/>
          </a:p>
        </p:txBody>
      </p:sp>
      <p:sp>
        <p:nvSpPr>
          <p:cNvPr id="14" name="Rectangle 1"/>
          <p:cNvSpPr/>
          <p:nvPr/>
        </p:nvSpPr>
        <p:spPr>
          <a:xfrm>
            <a:off x="1426405" y="429007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6" name="Rectangle 1"/>
          <p:cNvSpPr/>
          <p:nvPr/>
        </p:nvSpPr>
        <p:spPr>
          <a:xfrm>
            <a:off x="1426405" y="498738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7" name="Rectangle 1"/>
          <p:cNvSpPr/>
          <p:nvPr/>
        </p:nvSpPr>
        <p:spPr>
          <a:xfrm>
            <a:off x="1426405" y="6405298"/>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8" name="Rectangle 1"/>
          <p:cNvSpPr/>
          <p:nvPr/>
        </p:nvSpPr>
        <p:spPr>
          <a:xfrm>
            <a:off x="1426405" y="707137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9" name="Rectangle 1"/>
          <p:cNvSpPr/>
          <p:nvPr/>
        </p:nvSpPr>
        <p:spPr>
          <a:xfrm>
            <a:off x="1426405" y="5698273"/>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Rectangle 1"/>
          <p:cNvSpPr/>
          <p:nvPr/>
        </p:nvSpPr>
        <p:spPr>
          <a:xfrm>
            <a:off x="1426405" y="9460598"/>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1" name="Rectangle 1"/>
          <p:cNvSpPr/>
          <p:nvPr/>
        </p:nvSpPr>
        <p:spPr>
          <a:xfrm>
            <a:off x="1426405" y="8275512"/>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2" name="Rectangle 1"/>
          <p:cNvSpPr/>
          <p:nvPr/>
        </p:nvSpPr>
        <p:spPr>
          <a:xfrm>
            <a:off x="1432416" y="11334665"/>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3" name="Rectangle 1"/>
          <p:cNvSpPr/>
          <p:nvPr/>
        </p:nvSpPr>
        <p:spPr>
          <a:xfrm>
            <a:off x="1426405" y="10653700"/>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244" name="Picture 4" descr="o-happy-kids-facebook - Queen&amp;#39;s Thea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804" y="-19108"/>
            <a:ext cx="13320596" cy="1200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23176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12" name="Μέσω του προτεινόμενου κρατικού προϋπολογισμού καθίσταται εφικτή:…"/>
          <p:cNvSpPr txBox="1"/>
          <p:nvPr/>
        </p:nvSpPr>
        <p:spPr>
          <a:xfrm>
            <a:off x="1426405" y="3123526"/>
            <a:ext cx="19757195" cy="898066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smtClean="0">
                <a:solidFill>
                  <a:schemeClr val="bg2">
                    <a:lumMod val="50000"/>
                  </a:schemeClr>
                </a:solidFill>
                <a:latin typeface="Arial" panose="020B0604020202020204" pitchFamily="34" charset="0"/>
                <a:cs typeface="Arial" panose="020B0604020202020204" pitchFamily="34" charset="0"/>
              </a:rPr>
              <a:t>Χρονοδιάγραμμα εφαρμογής </a:t>
            </a:r>
            <a:r>
              <a:rPr lang="en-US" sz="3200" dirty="0" smtClean="0">
                <a:solidFill>
                  <a:schemeClr val="bg2">
                    <a:lumMod val="50000"/>
                  </a:schemeClr>
                </a:solidFill>
                <a:latin typeface="Arial" panose="020B0604020202020204" pitchFamily="34" charset="0"/>
                <a:cs typeface="Arial" panose="020B0604020202020204" pitchFamily="34" charset="0"/>
              </a:rPr>
              <a:t>CAN-MDS II</a:t>
            </a:r>
            <a:endParaRPr lang="el-GR" sz="320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14000"/>
              </a:lnSpc>
              <a:defRPr/>
            </a:pPr>
            <a:endParaRPr lang="el-GR" sz="140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a:defRPr/>
            </a:pPr>
            <a:r>
              <a:rPr lang="el-GR" sz="3200" dirty="0" smtClean="0">
                <a:solidFill>
                  <a:schemeClr val="bg2">
                    <a:lumMod val="50000"/>
                  </a:schemeClr>
                </a:solidFill>
              </a:rPr>
              <a:t>2021.</a:t>
            </a:r>
            <a:r>
              <a:rPr lang="el-GR" sz="3200" b="0" dirty="0" smtClean="0">
                <a:solidFill>
                  <a:schemeClr val="bg2">
                    <a:lumMod val="50000"/>
                  </a:schemeClr>
                </a:solidFill>
              </a:rPr>
              <a:t> Οι </a:t>
            </a:r>
            <a:r>
              <a:rPr lang="el-GR" sz="3200" b="0" dirty="0">
                <a:solidFill>
                  <a:schemeClr val="bg2">
                    <a:lumMod val="50000"/>
                  </a:schemeClr>
                </a:solidFill>
              </a:rPr>
              <a:t>ΥΚΕ και ο ΜΚΟ </a:t>
            </a:r>
            <a:r>
              <a:rPr lang="en-US" sz="3200" b="0" dirty="0">
                <a:solidFill>
                  <a:schemeClr val="bg2">
                    <a:lumMod val="50000"/>
                  </a:schemeClr>
                </a:solidFill>
              </a:rPr>
              <a:t>HFC (</a:t>
            </a:r>
            <a:r>
              <a:rPr lang="el-GR" sz="3200" b="0" dirty="0">
                <a:solidFill>
                  <a:schemeClr val="bg2">
                    <a:lumMod val="50000"/>
                  </a:schemeClr>
                </a:solidFill>
              </a:rPr>
              <a:t>εταίροι Ευρωπαϊκού Συγχρηματοδοτούμενου Προγράμματος</a:t>
            </a:r>
            <a:r>
              <a:rPr lang="en-US" sz="3200" b="0" dirty="0">
                <a:solidFill>
                  <a:schemeClr val="bg2">
                    <a:lumMod val="50000"/>
                  </a:schemeClr>
                </a:solidFill>
              </a:rPr>
              <a:t>) </a:t>
            </a:r>
            <a:r>
              <a:rPr lang="el-GR" sz="3200" b="0" dirty="0">
                <a:solidFill>
                  <a:schemeClr val="bg2">
                    <a:lumMod val="50000"/>
                  </a:schemeClr>
                </a:solidFill>
              </a:rPr>
              <a:t>ενημέρωσαν τις εμπλεκόμενες Υπηρεσίες και φορείς σχετικά με το σύστημα</a:t>
            </a:r>
            <a:r>
              <a:rPr lang="el-GR" sz="3200" b="0" dirty="0" smtClean="0">
                <a:solidFill>
                  <a:schemeClr val="bg2">
                    <a:lumMod val="50000"/>
                  </a:schemeClr>
                </a:solidFill>
              </a:rPr>
              <a:t>.</a:t>
            </a:r>
          </a:p>
          <a:p>
            <a:pPr algn="l">
              <a:defRPr/>
            </a:pPr>
            <a:endParaRPr lang="el-GR" sz="1400" b="0" dirty="0">
              <a:solidFill>
                <a:schemeClr val="bg2">
                  <a:lumMod val="50000"/>
                </a:schemeClr>
              </a:solidFill>
            </a:endParaRPr>
          </a:p>
          <a:p>
            <a:pPr algn="l">
              <a:defRPr/>
            </a:pPr>
            <a:r>
              <a:rPr lang="el-GR" sz="3200" dirty="0" smtClean="0">
                <a:solidFill>
                  <a:schemeClr val="bg2">
                    <a:lumMod val="50000"/>
                  </a:schemeClr>
                </a:solidFill>
              </a:rPr>
              <a:t>2022 – 2023. </a:t>
            </a:r>
            <a:r>
              <a:rPr lang="el-GR" sz="3200" b="0" dirty="0" smtClean="0">
                <a:solidFill>
                  <a:schemeClr val="bg2">
                    <a:lumMod val="50000"/>
                  </a:schemeClr>
                </a:solidFill>
              </a:rPr>
              <a:t>Πιλοτική </a:t>
            </a:r>
            <a:r>
              <a:rPr lang="el-GR" sz="3200" b="0" dirty="0">
                <a:solidFill>
                  <a:schemeClr val="bg2">
                    <a:lumMod val="50000"/>
                  </a:schemeClr>
                </a:solidFill>
              </a:rPr>
              <a:t>εφαρμογή προγράμματος σε συνεργασία με Υφυπουργείο Καινοτομίας και Επίτροπο Προστασίας Προσωπικών Δεδομένων</a:t>
            </a:r>
            <a:r>
              <a:rPr lang="en-US" sz="3200" b="0" dirty="0">
                <a:solidFill>
                  <a:schemeClr val="bg2">
                    <a:lumMod val="50000"/>
                  </a:schemeClr>
                </a:solidFill>
              </a:rPr>
              <a:t> </a:t>
            </a:r>
            <a:r>
              <a:rPr lang="el-GR" sz="3200" b="0" dirty="0" smtClean="0">
                <a:solidFill>
                  <a:schemeClr val="bg2">
                    <a:lumMod val="50000"/>
                  </a:schemeClr>
                </a:solidFill>
              </a:rPr>
              <a:t>και άλλους Θεσμούς στο </a:t>
            </a:r>
            <a:r>
              <a:rPr lang="el-GR" sz="3200" b="0" dirty="0">
                <a:solidFill>
                  <a:schemeClr val="bg2">
                    <a:lumMod val="50000"/>
                  </a:schemeClr>
                </a:solidFill>
              </a:rPr>
              <a:t>πλαίσιο της αναδιοργάνωσης των ΥΚΕ</a:t>
            </a:r>
            <a:r>
              <a:rPr lang="el-GR" sz="3200" b="0" dirty="0" smtClean="0">
                <a:solidFill>
                  <a:schemeClr val="bg2">
                    <a:lumMod val="50000"/>
                  </a:schemeClr>
                </a:solidFill>
              </a:rPr>
              <a:t>.</a:t>
            </a:r>
          </a:p>
          <a:p>
            <a:pPr algn="l">
              <a:defRPr/>
            </a:pPr>
            <a:endParaRPr lang="el-GR" sz="1400" b="0" dirty="0">
              <a:solidFill>
                <a:schemeClr val="bg2">
                  <a:lumMod val="50000"/>
                </a:schemeClr>
              </a:solidFill>
            </a:endParaRPr>
          </a:p>
          <a:p>
            <a:pPr algn="l">
              <a:defRPr/>
            </a:pPr>
            <a:r>
              <a:rPr lang="el-GR" sz="3200" b="0" dirty="0" smtClean="0">
                <a:solidFill>
                  <a:schemeClr val="bg2">
                    <a:lumMod val="50000"/>
                  </a:schemeClr>
                </a:solidFill>
              </a:rPr>
              <a:t>    Επιμόρφωση </a:t>
            </a:r>
            <a:r>
              <a:rPr lang="el-GR" sz="3200" b="0" dirty="0">
                <a:solidFill>
                  <a:schemeClr val="bg2">
                    <a:lumMod val="50000"/>
                  </a:schemeClr>
                </a:solidFill>
              </a:rPr>
              <a:t>και εκπαίδευση εμπλεκομένων λειτουργών και </a:t>
            </a:r>
            <a:r>
              <a:rPr lang="el-GR" sz="3200" b="0" dirty="0" smtClean="0">
                <a:solidFill>
                  <a:schemeClr val="bg2">
                    <a:lumMod val="50000"/>
                  </a:schemeClr>
                </a:solidFill>
              </a:rPr>
              <a:t>υπηρεσιών</a:t>
            </a:r>
          </a:p>
          <a:p>
            <a:pPr algn="l">
              <a:defRPr/>
            </a:pPr>
            <a:endParaRPr lang="el-GR" sz="1400" b="0" dirty="0">
              <a:solidFill>
                <a:schemeClr val="bg2">
                  <a:lumMod val="50000"/>
                </a:schemeClr>
              </a:solidFill>
            </a:endParaRPr>
          </a:p>
          <a:p>
            <a:pPr algn="l">
              <a:defRPr/>
            </a:pPr>
            <a:r>
              <a:rPr lang="el-GR" sz="3200" b="0" dirty="0" smtClean="0">
                <a:solidFill>
                  <a:schemeClr val="bg2">
                    <a:lumMod val="50000"/>
                  </a:schemeClr>
                </a:solidFill>
              </a:rPr>
              <a:t>    Διαβούλευση </a:t>
            </a:r>
            <a:r>
              <a:rPr lang="el-GR" sz="3200" b="0" dirty="0">
                <a:solidFill>
                  <a:schemeClr val="bg2">
                    <a:lumMod val="50000"/>
                  </a:schemeClr>
                </a:solidFill>
              </a:rPr>
              <a:t>με τους εμπλεκομένους φορείς και υπηρεσίες για διαμόρφωση του συστήματος στα </a:t>
            </a:r>
            <a:r>
              <a:rPr lang="el-GR" sz="3200" b="0" dirty="0" smtClean="0">
                <a:solidFill>
                  <a:schemeClr val="bg2">
                    <a:lumMod val="50000"/>
                  </a:schemeClr>
                </a:solidFill>
              </a:rPr>
              <a:t>           κυπριακά </a:t>
            </a:r>
            <a:r>
              <a:rPr lang="el-GR" sz="3200" b="0" dirty="0">
                <a:solidFill>
                  <a:schemeClr val="bg2">
                    <a:lumMod val="50000"/>
                  </a:schemeClr>
                </a:solidFill>
              </a:rPr>
              <a:t>δεδομένα </a:t>
            </a:r>
            <a:endParaRPr lang="en-US" sz="3200" b="0" dirty="0">
              <a:solidFill>
                <a:schemeClr val="bg2">
                  <a:lumMod val="50000"/>
                </a:schemeClr>
              </a:solidFill>
            </a:endParaRPr>
          </a:p>
          <a:p>
            <a:pPr algn="l">
              <a:defRPr/>
            </a:pPr>
            <a:endParaRPr lang="el-GR" sz="1400" b="0" dirty="0" smtClean="0">
              <a:solidFill>
                <a:schemeClr val="bg2">
                  <a:lumMod val="50000"/>
                </a:schemeClr>
              </a:solidFill>
            </a:endParaRPr>
          </a:p>
          <a:p>
            <a:pPr algn="l">
              <a:defRPr/>
            </a:pPr>
            <a:r>
              <a:rPr lang="el-GR" sz="3200" b="0" dirty="0" smtClean="0">
                <a:solidFill>
                  <a:schemeClr val="bg2">
                    <a:lumMod val="50000"/>
                  </a:schemeClr>
                </a:solidFill>
              </a:rPr>
              <a:t>    Καταγραφή </a:t>
            </a:r>
            <a:r>
              <a:rPr lang="el-GR" sz="3200" b="0" dirty="0">
                <a:solidFill>
                  <a:schemeClr val="bg2">
                    <a:lumMod val="50000"/>
                  </a:schemeClr>
                </a:solidFill>
              </a:rPr>
              <a:t>των νέων περιστατικών στο ηλεκτρονικό μητρώο </a:t>
            </a:r>
            <a:r>
              <a:rPr lang="en-US" sz="3200" b="0" dirty="0">
                <a:solidFill>
                  <a:schemeClr val="bg2">
                    <a:lumMod val="50000"/>
                  </a:schemeClr>
                </a:solidFill>
              </a:rPr>
              <a:t>CAN MDS</a:t>
            </a:r>
            <a:endParaRPr lang="el-GR" sz="3200" b="0" dirty="0">
              <a:solidFill>
                <a:schemeClr val="bg2">
                  <a:lumMod val="50000"/>
                </a:schemeClr>
              </a:solidFill>
            </a:endParaRPr>
          </a:p>
          <a:p>
            <a:pPr algn="l">
              <a:defRPr/>
            </a:pPr>
            <a:endParaRPr lang="el-GR" sz="1400" b="0" dirty="0" smtClean="0">
              <a:solidFill>
                <a:schemeClr val="bg2">
                  <a:lumMod val="50000"/>
                </a:schemeClr>
              </a:solidFill>
            </a:endParaRPr>
          </a:p>
          <a:p>
            <a:pPr algn="l">
              <a:defRPr/>
            </a:pPr>
            <a:r>
              <a:rPr lang="el-GR" sz="3200" b="0" dirty="0" smtClean="0">
                <a:solidFill>
                  <a:schemeClr val="bg2">
                    <a:lumMod val="50000"/>
                  </a:schemeClr>
                </a:solidFill>
              </a:rPr>
              <a:t>    Διασύνδεση </a:t>
            </a:r>
            <a:r>
              <a:rPr lang="el-GR" sz="3200" b="0" dirty="0">
                <a:solidFill>
                  <a:schemeClr val="bg2">
                    <a:lumMod val="50000"/>
                  </a:schemeClr>
                </a:solidFill>
              </a:rPr>
              <a:t>των υφιστάμενων συστημάτων με το ηλεκτρονικό μητρώο </a:t>
            </a:r>
            <a:r>
              <a:rPr lang="en-US" sz="3200" b="0" dirty="0">
                <a:solidFill>
                  <a:schemeClr val="bg2">
                    <a:lumMod val="50000"/>
                  </a:schemeClr>
                </a:solidFill>
              </a:rPr>
              <a:t>CAN MDS</a:t>
            </a:r>
            <a:endParaRPr lang="el-GR" sz="3200" b="0" dirty="0">
              <a:solidFill>
                <a:schemeClr val="bg2">
                  <a:lumMod val="50000"/>
                </a:schemeClr>
              </a:solidFill>
            </a:endParaRPr>
          </a:p>
          <a:p>
            <a:pPr algn="l">
              <a:defRPr/>
            </a:pPr>
            <a:endParaRPr lang="el-GR" sz="3200" b="0" dirty="0">
              <a:solidFill>
                <a:schemeClr val="bg2">
                  <a:lumMod val="50000"/>
                </a:schemeClr>
              </a:solidFill>
            </a:endParaRPr>
          </a:p>
          <a:p>
            <a:pPr algn="l">
              <a:defRPr/>
            </a:pPr>
            <a:endParaRPr lang="el-GR" sz="3200" b="0" dirty="0">
              <a:solidFill>
                <a:schemeClr val="bg2">
                  <a:lumMod val="50000"/>
                </a:schemeClr>
              </a:solidFill>
            </a:endParaRPr>
          </a:p>
          <a:p>
            <a:pPr algn="l">
              <a:defRPr/>
            </a:pPr>
            <a:endParaRPr lang="el-GR" sz="3600" b="0" dirty="0" smtClean="0">
              <a:solidFill>
                <a:schemeClr val="bg2">
                  <a:lumMod val="50000"/>
                </a:schemeClr>
              </a:solidFill>
              <a:latin typeface="Arial" panose="020B0604020202020204" pitchFamily="34" charset="0"/>
              <a:cs typeface="Arial" panose="020B0604020202020204" pitchFamily="34" charset="0"/>
            </a:endParaRPr>
          </a:p>
          <a:p>
            <a:pPr algn="l">
              <a:defRPr/>
            </a:pPr>
            <a:endParaRPr lang="el-GR" sz="3600" b="0" dirty="0">
              <a:solidFill>
                <a:schemeClr val="bg2">
                  <a:lumMod val="50000"/>
                </a:schemeClr>
              </a:solidFill>
              <a:latin typeface="Arial" panose="020B0604020202020204" pitchFamily="34" charset="0"/>
              <a:cs typeface="Arial" panose="020B0604020202020204" pitchFamily="34" charset="0"/>
            </a:endParaRPr>
          </a:p>
        </p:txBody>
      </p:sp>
      <p:sp>
        <p:nvSpPr>
          <p:cNvPr id="10" name="headline goes here goes here"/>
          <p:cNvSpPr txBox="1"/>
          <p:nvPr/>
        </p:nvSpPr>
        <p:spPr>
          <a:xfrm>
            <a:off x="1333387" y="912977"/>
            <a:ext cx="15722600" cy="1578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n-US" altLang="en-US" sz="8800" cap="none" dirty="0" smtClean="0"/>
              <a:t>CAN-MDS II</a:t>
            </a:r>
            <a:endParaRPr lang="el-GR" altLang="en-US" sz="8800" cap="none" dirty="0"/>
          </a:p>
        </p:txBody>
      </p:sp>
      <p:sp>
        <p:nvSpPr>
          <p:cNvPr id="7" name="Rectangle 1"/>
          <p:cNvSpPr/>
          <p:nvPr/>
        </p:nvSpPr>
        <p:spPr>
          <a:xfrm>
            <a:off x="1426405" y="663322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Rectangle 1"/>
          <p:cNvSpPr/>
          <p:nvPr/>
        </p:nvSpPr>
        <p:spPr>
          <a:xfrm>
            <a:off x="1424796" y="7319752"/>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9" name="Rectangle 1"/>
          <p:cNvSpPr/>
          <p:nvPr/>
        </p:nvSpPr>
        <p:spPr>
          <a:xfrm>
            <a:off x="1424796" y="8550232"/>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1" name="Rectangle 1"/>
          <p:cNvSpPr/>
          <p:nvPr/>
        </p:nvSpPr>
        <p:spPr>
          <a:xfrm>
            <a:off x="1426405" y="9221655"/>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13" name="headline goes here goes here"/>
          <p:cNvSpPr txBox="1"/>
          <p:nvPr/>
        </p:nvSpPr>
        <p:spPr>
          <a:xfrm>
            <a:off x="1333387" y="10151229"/>
            <a:ext cx="22768704" cy="7304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3400" i="1" cap="none" dirty="0" smtClean="0"/>
              <a:t>Φορέας υλοποίησης </a:t>
            </a:r>
            <a:r>
              <a:rPr lang="el-GR" altLang="en-US" sz="3400" b="0" i="1" cap="none" dirty="0" smtClean="0"/>
              <a:t>της δράσης </a:t>
            </a:r>
            <a:r>
              <a:rPr lang="en-US" altLang="en-US" sz="3400" b="0" i="1" cap="none" dirty="0" smtClean="0"/>
              <a:t>CAN-MDS II </a:t>
            </a:r>
            <a:r>
              <a:rPr lang="el-GR" altLang="en-US" sz="3400" b="0" i="1" cap="none" dirty="0" smtClean="0"/>
              <a:t>είναι οι Υπηρεσίες Κοινωνικής Ευημερίας και το Σπίτι του Παιδιού. </a:t>
            </a:r>
            <a:endParaRPr lang="el-GR" altLang="en-US" sz="3400" b="0" i="1" cap="none" dirty="0"/>
          </a:p>
        </p:txBody>
      </p:sp>
    </p:spTree>
    <p:extLst>
      <p:ext uri="{BB962C8B-B14F-4D97-AF65-F5344CB8AC3E}">
        <p14:creationId xmlns:p14="http://schemas.microsoft.com/office/powerpoint/2010/main" val="15758411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Child Protection | UNICEF Vie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971" y="-17309"/>
            <a:ext cx="18009029" cy="12006019"/>
          </a:xfrm>
          <a:prstGeom prst="rect">
            <a:avLst/>
          </a:prstGeom>
          <a:noFill/>
          <a:extLst>
            <a:ext uri="{909E8E84-426E-40DD-AFC4-6F175D3DCCD1}">
              <a14:hiddenFill xmlns:a14="http://schemas.microsoft.com/office/drawing/2010/main">
                <a:solidFill>
                  <a:srgbClr val="FFFFFF"/>
                </a:solidFill>
              </a14:hiddenFill>
            </a:ext>
          </a:extLst>
        </p:spPr>
      </p:pic>
      <p:sp>
        <p:nvSpPr>
          <p:cNvPr id="233" name="Rectangle"/>
          <p:cNvSpPr/>
          <p:nvPr/>
        </p:nvSpPr>
        <p:spPr>
          <a:xfrm>
            <a:off x="-57181" y="601"/>
            <a:ext cx="10883104" cy="11988109"/>
          </a:xfrm>
          <a:prstGeom prst="rect">
            <a:avLst/>
          </a:prstGeom>
          <a:solidFill>
            <a:srgbClr val="2E768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34" name="Image" descr="Image"/>
          <p:cNvPicPr>
            <a:picLocks noChangeAspect="1"/>
          </p:cNvPicPr>
          <p:nvPr/>
        </p:nvPicPr>
        <p:blipFill>
          <a:blip r:embed="rId3">
            <a:extLst/>
          </a:blip>
          <a:stretch>
            <a:fillRect/>
          </a:stretch>
        </p:blipFill>
        <p:spPr>
          <a:xfrm>
            <a:off x="8936984" y="10354105"/>
            <a:ext cx="15700723" cy="3345352"/>
          </a:xfrm>
          <a:prstGeom prst="rect">
            <a:avLst/>
          </a:prstGeom>
          <a:ln w="12700">
            <a:miter lim="400000"/>
          </a:ln>
        </p:spPr>
      </p:pic>
      <p:sp>
        <p:nvSpPr>
          <p:cNvPr id="23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238" name="Lorem ipsum dolor sit amet, consec etur adip iscin elit. Suspe disse place rat, felis in biben dum trist ique, lectu magna fini bus dolor, ut sagit tis nibh lorem in massa."/>
          <p:cNvSpPr txBox="1"/>
          <p:nvPr/>
        </p:nvSpPr>
        <p:spPr>
          <a:xfrm>
            <a:off x="1218264" y="1166281"/>
            <a:ext cx="8421036" cy="9040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lnSpc>
                <a:spcPct val="120000"/>
              </a:lnSpc>
              <a:defRPr sz="4300" b="0" i="1">
                <a:solidFill>
                  <a:srgbClr val="FFFFFF"/>
                </a:solidFill>
                <a:latin typeface="Arial"/>
                <a:ea typeface="Arial"/>
                <a:cs typeface="Arial"/>
                <a:sym typeface="Arial"/>
              </a:defRPr>
            </a:lvl1pPr>
          </a:lstStyle>
          <a:p>
            <a:r>
              <a:rPr lang="el-GR" altLang="en-US" sz="4400" dirty="0"/>
              <a:t>Η γνώση της έκτασης και της φύσης του φαινομένου είναι η βάση για την πρόληψη της κακομεταχείρισης των παιδιών. (</a:t>
            </a:r>
            <a:r>
              <a:rPr lang="en-US" altLang="en-US" sz="4400" dirty="0"/>
              <a:t>Fallon et al., 2010</a:t>
            </a:r>
            <a:r>
              <a:rPr lang="en-US" altLang="en-US" sz="4400" dirty="0" smtClean="0"/>
              <a:t>)</a:t>
            </a:r>
            <a:endParaRPr lang="el-GR" altLang="en-US" sz="4400" dirty="0" smtClean="0"/>
          </a:p>
          <a:p>
            <a:endParaRPr lang="el-GR" altLang="en-US" sz="4400" dirty="0"/>
          </a:p>
          <a:p>
            <a:endParaRPr lang="el-GR" altLang="en-US" sz="4400" dirty="0" smtClean="0"/>
          </a:p>
          <a:p>
            <a:r>
              <a:rPr lang="el-GR" altLang="en-US" sz="4800" b="1" i="0" dirty="0"/>
              <a:t>ΚΑΝΕΝΑΣ ΜΟΝΟΣ</a:t>
            </a:r>
          </a:p>
          <a:p>
            <a:r>
              <a:rPr lang="el-GR" altLang="en-US" sz="4400" b="1" i="0" dirty="0"/>
              <a:t>Η πρόνοια του καθενός είναι υπόθεση όλων.</a:t>
            </a:r>
          </a:p>
          <a:p>
            <a:endParaRPr lang="el-GR" altLang="en-US" sz="4400" dirty="0"/>
          </a:p>
        </p:txBody>
      </p:sp>
      <p:sp>
        <p:nvSpPr>
          <p:cNvPr id="241"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Tree>
    <p:extLst>
      <p:ext uri="{BB962C8B-B14F-4D97-AF65-F5344CB8AC3E}">
        <p14:creationId xmlns:p14="http://schemas.microsoft.com/office/powerpoint/2010/main" val="11442196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0" name="Image" descr="Image"/>
          <p:cNvPicPr>
            <a:picLocks noChangeAspect="1"/>
          </p:cNvPicPr>
          <p:nvPr/>
        </p:nvPicPr>
        <p:blipFill>
          <a:blip r:embed="rId2"/>
          <a:stretch>
            <a:fillRect/>
          </a:stretch>
        </p:blipFill>
        <p:spPr>
          <a:xfrm>
            <a:off x="-90106" y="-2178660"/>
            <a:ext cx="24897783" cy="16615408"/>
          </a:xfrm>
          <a:prstGeom prst="rect">
            <a:avLst/>
          </a:prstGeom>
          <a:ln w="12700">
            <a:miter lim="400000"/>
          </a:ln>
        </p:spPr>
      </p:pic>
      <p:sp>
        <p:nvSpPr>
          <p:cNvPr id="68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202</a:t>
            </a:r>
            <a:r>
              <a:rPr lang="el-GR" dirty="0"/>
              <a:t>1</a:t>
            </a:r>
          </a:p>
          <a:p>
            <a:pPr algn="l">
              <a:defRPr sz="1000" b="0">
                <a:solidFill>
                  <a:srgbClr val="5E5E5E"/>
                </a:solidFill>
                <a:latin typeface="Arial"/>
                <a:ea typeface="Arial"/>
                <a:cs typeface="Arial"/>
                <a:sym typeface="Arial"/>
              </a:defRPr>
            </a:pPr>
            <a:endParaRPr dirty="0"/>
          </a:p>
        </p:txBody>
      </p:sp>
      <p:sp>
        <p:nvSpPr>
          <p:cNvPr id="682" name="Eυχαριστούμε"/>
          <p:cNvSpPr txBox="1"/>
          <p:nvPr/>
        </p:nvSpPr>
        <p:spPr>
          <a:xfrm>
            <a:off x="1140756" y="2760241"/>
            <a:ext cx="21543805" cy="131088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t>Eυχαριστούμε</a:t>
            </a:r>
          </a:p>
        </p:txBody>
      </p:sp>
      <p:sp>
        <p:nvSpPr>
          <p:cNvPr id="683" name="ΥΠΟΥΡΓΕΙΟ ΟΙΚΟΝΟΜΙΚΩΝ"/>
          <p:cNvSpPr txBox="1"/>
          <p:nvPr/>
        </p:nvSpPr>
        <p:spPr>
          <a:xfrm>
            <a:off x="12459230" y="10722463"/>
            <a:ext cx="9605671" cy="61397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lgn="l">
              <a:defRPr>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Tree>
    <p:extLst>
      <p:ext uri="{BB962C8B-B14F-4D97-AF65-F5344CB8AC3E}">
        <p14:creationId xmlns:p14="http://schemas.microsoft.com/office/powerpoint/2010/main" val="389743378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p:cNvSpPr/>
          <p:nvPr/>
        </p:nvSpPr>
        <p:spPr>
          <a:xfrm>
            <a:off x="-956" y="-21723"/>
            <a:ext cx="17045693" cy="2964340"/>
          </a:xfrm>
          <a:custGeom>
            <a:avLst/>
            <a:gdLst/>
            <a:ahLst/>
            <a:cxnLst>
              <a:cxn ang="0">
                <a:pos x="wd2" y="hd2"/>
              </a:cxn>
              <a:cxn ang="5400000">
                <a:pos x="wd2" y="hd2"/>
              </a:cxn>
              <a:cxn ang="10800000">
                <a:pos x="wd2" y="hd2"/>
              </a:cxn>
              <a:cxn ang="16200000">
                <a:pos x="wd2" y="hd2"/>
              </a:cxn>
            </a:cxnLst>
            <a:rect l="0" t="0" r="r" b="b"/>
            <a:pathLst>
              <a:path w="21600" h="21600" extrusionOk="0">
                <a:moveTo>
                  <a:pt x="0" y="233"/>
                </a:moveTo>
                <a:lnTo>
                  <a:pt x="0" y="21600"/>
                </a:lnTo>
                <a:lnTo>
                  <a:pt x="20378" y="21600"/>
                </a:lnTo>
                <a:lnTo>
                  <a:pt x="21600" y="0"/>
                </a:lnTo>
                <a:lnTo>
                  <a:pt x="0" y="233"/>
                </a:lnTo>
                <a:close/>
              </a:path>
            </a:pathLst>
          </a:custGeom>
          <a:solidFill>
            <a:srgbClr val="2F7788">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sp>
        <p:nvSpPr>
          <p:cNvPr id="281" name="ΚΥΡΙΟΤΕΡΟΙ ΣΤΟΧΟΙ"/>
          <p:cNvSpPr txBox="1"/>
          <p:nvPr/>
        </p:nvSpPr>
        <p:spPr>
          <a:xfrm>
            <a:off x="1270000" y="977400"/>
            <a:ext cx="15494000" cy="94102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lvl1pPr algn="l">
              <a:lnSpc>
                <a:spcPct val="120000"/>
              </a:lnSpc>
              <a:defRPr sz="5000">
                <a:solidFill>
                  <a:srgbClr val="307788"/>
                </a:solidFill>
                <a:latin typeface="Arial"/>
                <a:ea typeface="Arial"/>
                <a:cs typeface="Arial"/>
                <a:sym typeface="Arial"/>
              </a:defRPr>
            </a:lvl1pPr>
          </a:lstStyle>
          <a:p>
            <a:r>
              <a:rPr lang="el-GR" dirty="0"/>
              <a:t>Υφυπουργείο Κοινωνικής Πρόνοιας</a:t>
            </a:r>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smtClean="0"/>
              <a:t>ΥΦΥΠΟΥΡΓΕΙΟ ΚΟΙΝΩΝΙΚΗΣ ΠΡΟΝΟΙΑΣ</a:t>
            </a:r>
            <a:endParaRPr lang="en-US" dirty="0"/>
          </a:p>
        </p:txBody>
      </p:sp>
      <p:pic>
        <p:nvPicPr>
          <p:cNvPr id="287" name="Image" descr="Image"/>
          <p:cNvPicPr>
            <a:picLocks noChangeAspect="1"/>
          </p:cNvPicPr>
          <p:nvPr/>
        </p:nvPicPr>
        <p:blipFill>
          <a:blip r:embed="rId3"/>
          <a:stretch>
            <a:fillRect/>
          </a:stretch>
        </p:blipFill>
        <p:spPr>
          <a:xfrm>
            <a:off x="1270000" y="3870298"/>
            <a:ext cx="614177" cy="613971"/>
          </a:xfrm>
          <a:prstGeom prst="rect">
            <a:avLst/>
          </a:prstGeom>
          <a:ln w="12700">
            <a:miter lim="400000"/>
          </a:ln>
        </p:spPr>
      </p:pic>
      <p:sp>
        <p:nvSpPr>
          <p:cNvPr id="15" name="Μέσω του προτεινόμενου κρατικού προϋπολογισμού καθίσταται εφικτή:…"/>
          <p:cNvSpPr txBox="1"/>
          <p:nvPr/>
        </p:nvSpPr>
        <p:spPr>
          <a:xfrm>
            <a:off x="2434055" y="3535011"/>
            <a:ext cx="20349745" cy="58918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10000"/>
              </a:lnSpc>
            </a:pPr>
            <a:r>
              <a:rPr lang="el-GR" altLang="en-US" sz="3600" b="0" dirty="0" smtClean="0">
                <a:solidFill>
                  <a:schemeClr val="bg2">
                    <a:lumMod val="50000"/>
                  </a:schemeClr>
                </a:solidFill>
                <a:latin typeface="Arial" panose="020B0604020202020204" pitchFamily="34" charset="0"/>
                <a:cs typeface="Arial" panose="020B0604020202020204" pitchFamily="34" charset="0"/>
              </a:rPr>
              <a:t>Με την ίδρυση του Υφυπουργείου Κοινωνικής Πρόνοιας και απόφαση του Υπουργικού Συμβουλίου, η </a:t>
            </a:r>
            <a:r>
              <a:rPr lang="el-GR" sz="3600" dirty="0" smtClean="0">
                <a:solidFill>
                  <a:schemeClr val="bg2">
                    <a:lumMod val="50000"/>
                  </a:schemeClr>
                </a:solidFill>
                <a:latin typeface="Arial" panose="020B0604020202020204" pitchFamily="34" charset="0"/>
                <a:cs typeface="Arial" panose="020B0604020202020204" pitchFamily="34" charset="0"/>
              </a:rPr>
              <a:t>διασφάλιση της προστασίας και της φροντίδας των παιδιών</a:t>
            </a:r>
            <a:r>
              <a:rPr lang="el-GR" sz="3600" b="0" dirty="0" smtClean="0">
                <a:solidFill>
                  <a:schemeClr val="bg2">
                    <a:lumMod val="50000"/>
                  </a:schemeClr>
                </a:solidFill>
                <a:latin typeface="Arial" panose="020B0604020202020204" pitchFamily="34" charset="0"/>
                <a:cs typeface="Arial" panose="020B0604020202020204" pitchFamily="34" charset="0"/>
              </a:rPr>
              <a:t> μεταφέρεται από το Υπουργείο Εργασίας, Πρόνοιας και Κοινωνικών Ασφαλίσεων στο Υφυπουργείο. </a:t>
            </a:r>
          </a:p>
          <a:p>
            <a:pPr algn="l">
              <a:lnSpc>
                <a:spcPct val="110000"/>
              </a:lnSpc>
            </a:pPr>
            <a:endParaRPr lang="el-GR" sz="3600" b="0" dirty="0" smtClean="0">
              <a:solidFill>
                <a:schemeClr val="bg2">
                  <a:lumMod val="50000"/>
                </a:schemeClr>
              </a:solidFill>
              <a:latin typeface="Arial" panose="020B0604020202020204" pitchFamily="34" charset="0"/>
              <a:cs typeface="Arial" panose="020B0604020202020204" pitchFamily="34" charset="0"/>
            </a:endParaRPr>
          </a:p>
          <a:p>
            <a:pPr algn="l">
              <a:lnSpc>
                <a:spcPct val="110000"/>
              </a:lnSpc>
            </a:pPr>
            <a:r>
              <a:rPr lang="el-GR" sz="3600" dirty="0" smtClean="0">
                <a:solidFill>
                  <a:schemeClr val="bg2">
                    <a:lumMod val="50000"/>
                  </a:schemeClr>
                </a:solidFill>
                <a:latin typeface="Arial" panose="020B0604020202020204" pitchFamily="34" charset="0"/>
                <a:cs typeface="Arial" panose="020B0604020202020204" pitchFamily="34" charset="0"/>
              </a:rPr>
              <a:t>Επιτροπή </a:t>
            </a:r>
            <a:r>
              <a:rPr lang="el-GR" sz="3600" dirty="0">
                <a:solidFill>
                  <a:schemeClr val="bg2">
                    <a:lumMod val="50000"/>
                  </a:schemeClr>
                </a:solidFill>
                <a:latin typeface="Arial" panose="020B0604020202020204" pitchFamily="34" charset="0"/>
                <a:cs typeface="Arial" panose="020B0604020202020204" pitchFamily="34" charset="0"/>
              </a:rPr>
              <a:t>για εφαρμογή της Εθνικής Στρατηγικής για την Καταπολέμηση της Σεξουαλικής Κακοποίησης και Εκμετάλλευσης παιδιών και της Παιδικής Πορνογραφίας </a:t>
            </a:r>
            <a:endParaRPr lang="el-GR" sz="3600" dirty="0" smtClean="0">
              <a:solidFill>
                <a:schemeClr val="bg2">
                  <a:lumMod val="50000"/>
                </a:schemeClr>
              </a:solidFill>
              <a:latin typeface="Arial" panose="020B0604020202020204" pitchFamily="34" charset="0"/>
              <a:cs typeface="Arial" panose="020B0604020202020204" pitchFamily="34" charset="0"/>
            </a:endParaRPr>
          </a:p>
          <a:p>
            <a:pPr algn="l">
              <a:lnSpc>
                <a:spcPct val="110000"/>
              </a:lnSpc>
            </a:pPr>
            <a:r>
              <a:rPr lang="el-GR" sz="3600" b="0" dirty="0" smtClean="0">
                <a:solidFill>
                  <a:schemeClr val="bg2">
                    <a:lumMod val="50000"/>
                  </a:schemeClr>
                </a:solidFill>
                <a:latin typeface="Arial" panose="020B0604020202020204" pitchFamily="34" charset="0"/>
                <a:cs typeface="Arial" panose="020B0604020202020204" pitchFamily="34" charset="0"/>
              </a:rPr>
              <a:t>Νόμος </a:t>
            </a:r>
            <a:r>
              <a:rPr lang="el-GR" sz="3600" b="0" dirty="0">
                <a:solidFill>
                  <a:schemeClr val="bg2">
                    <a:lumMod val="50000"/>
                  </a:schemeClr>
                </a:solidFill>
                <a:latin typeface="Arial" panose="020B0604020202020204" pitchFamily="34" charset="0"/>
                <a:cs typeface="Arial" panose="020B0604020202020204" pitchFamily="34" charset="0"/>
              </a:rPr>
              <a:t>του 2017 </a:t>
            </a:r>
            <a:r>
              <a:rPr lang="el-GR" sz="3600" b="0" dirty="0" smtClean="0">
                <a:solidFill>
                  <a:schemeClr val="bg2">
                    <a:lumMod val="50000"/>
                  </a:schemeClr>
                </a:solidFill>
                <a:latin typeface="Arial" panose="020B0604020202020204" pitchFamily="34" charset="0"/>
                <a:cs typeface="Arial" panose="020B0604020202020204" pitchFamily="34" charset="0"/>
              </a:rPr>
              <a:t>(</a:t>
            </a:r>
            <a:r>
              <a:rPr lang="el-GR" sz="3600" b="0" dirty="0">
                <a:solidFill>
                  <a:schemeClr val="bg2">
                    <a:lumMod val="50000"/>
                  </a:schemeClr>
                </a:solidFill>
                <a:latin typeface="Arial" panose="020B0604020202020204" pitchFamily="34" charset="0"/>
                <a:cs typeface="Arial" panose="020B0604020202020204" pitchFamily="34" charset="0"/>
              </a:rPr>
              <a:t>Ν. 112 (Ι)/</a:t>
            </a:r>
            <a:r>
              <a:rPr lang="el-GR" sz="3600" b="0" dirty="0" smtClean="0">
                <a:solidFill>
                  <a:schemeClr val="bg2">
                    <a:lumMod val="50000"/>
                  </a:schemeClr>
                </a:solidFill>
                <a:latin typeface="Arial" panose="020B0604020202020204" pitchFamily="34" charset="0"/>
                <a:cs typeface="Arial" panose="020B0604020202020204" pitchFamily="34" charset="0"/>
              </a:rPr>
              <a:t>2017)</a:t>
            </a:r>
            <a:endParaRPr lang="el-GR" sz="1800" b="0" dirty="0" smtClean="0">
              <a:solidFill>
                <a:schemeClr val="bg2">
                  <a:lumMod val="50000"/>
                </a:schemeClr>
              </a:solidFill>
              <a:latin typeface="Arial" panose="020B0604020202020204" pitchFamily="34" charset="0"/>
              <a:cs typeface="Arial" panose="020B0604020202020204" pitchFamily="34" charset="0"/>
            </a:endParaRPr>
          </a:p>
          <a:p>
            <a:pPr algn="l">
              <a:lnSpc>
                <a:spcPct val="110000"/>
              </a:lnSpc>
            </a:pPr>
            <a:endParaRPr lang="el-GR" sz="1800" b="0" dirty="0" smtClean="0">
              <a:solidFill>
                <a:schemeClr val="bg2">
                  <a:lumMod val="50000"/>
                </a:schemeClr>
              </a:solidFill>
              <a:latin typeface="Arial" panose="020B0604020202020204" pitchFamily="34" charset="0"/>
              <a:cs typeface="Arial" panose="020B0604020202020204" pitchFamily="34" charset="0"/>
            </a:endParaRPr>
          </a:p>
          <a:p>
            <a:pPr algn="l">
              <a:lnSpc>
                <a:spcPct val="110000"/>
              </a:lnSpc>
            </a:pPr>
            <a:r>
              <a:rPr lang="el-GR" sz="3600" b="0" dirty="0" smtClean="0">
                <a:solidFill>
                  <a:schemeClr val="bg2">
                    <a:lumMod val="50000"/>
                  </a:schemeClr>
                </a:solidFill>
                <a:latin typeface="Arial" panose="020B0604020202020204" pitchFamily="34" charset="0"/>
                <a:cs typeface="Arial" panose="020B0604020202020204" pitchFamily="34" charset="0"/>
              </a:rPr>
              <a:t>	</a:t>
            </a:r>
            <a:endParaRPr lang="el-GR" sz="3600" b="0" dirty="0">
              <a:solidFill>
                <a:schemeClr val="bg2">
                  <a:lumMod val="50000"/>
                </a:schemeClr>
              </a:solidFill>
              <a:latin typeface="Arial" panose="020B0604020202020204" pitchFamily="34" charset="0"/>
              <a:cs typeface="Arial" panose="020B0604020202020204" pitchFamily="34" charset="0"/>
            </a:endParaRPr>
          </a:p>
          <a:p>
            <a:pPr algn="l">
              <a:lnSpc>
                <a:spcPct val="110000"/>
              </a:lnSpc>
            </a:pPr>
            <a:endParaRPr lang="el-GR" sz="3600" b="0" dirty="0">
              <a:solidFill>
                <a:schemeClr val="bg2">
                  <a:lumMod val="50000"/>
                </a:schemeClr>
              </a:solidFill>
              <a:latin typeface="Arial" panose="020B0604020202020204" pitchFamily="34" charset="0"/>
              <a:cs typeface="Arial" panose="020B0604020202020204" pitchFamily="34" charset="0"/>
            </a:endParaRPr>
          </a:p>
        </p:txBody>
      </p:sp>
      <p:pic>
        <p:nvPicPr>
          <p:cNvPr id="24" name="Image" descr="Image"/>
          <p:cNvPicPr>
            <a:picLocks noChangeAspect="1"/>
          </p:cNvPicPr>
          <p:nvPr/>
        </p:nvPicPr>
        <p:blipFill>
          <a:blip r:embed="rId3"/>
          <a:stretch>
            <a:fillRect/>
          </a:stretch>
        </p:blipFill>
        <p:spPr>
          <a:xfrm>
            <a:off x="1270000" y="6041998"/>
            <a:ext cx="614177" cy="613971"/>
          </a:xfrm>
          <a:prstGeom prst="rect">
            <a:avLst/>
          </a:prstGeom>
          <a:ln w="12700">
            <a:miter lim="400000"/>
          </a:ln>
        </p:spPr>
      </p:pic>
      <p:sp>
        <p:nvSpPr>
          <p:cNvPr id="25" name="Rectangle 1"/>
          <p:cNvSpPr/>
          <p:nvPr/>
        </p:nvSpPr>
        <p:spPr>
          <a:xfrm>
            <a:off x="2434055" y="8269871"/>
            <a:ext cx="213895" cy="271042"/>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Ορθογώνιο 2"/>
          <p:cNvSpPr/>
          <p:nvPr/>
        </p:nvSpPr>
        <p:spPr>
          <a:xfrm>
            <a:off x="2914650" y="8121283"/>
            <a:ext cx="18021300" cy="3077766"/>
          </a:xfrm>
          <a:prstGeom prst="rect">
            <a:avLst/>
          </a:prstGeom>
        </p:spPr>
        <p:txBody>
          <a:bodyPr wrap="square">
            <a:spAutoFit/>
          </a:bodyPr>
          <a:lstStyle/>
          <a:p>
            <a:pPr algn="l"/>
            <a:r>
              <a:rPr lang="el-GR" sz="3600" b="0" dirty="0">
                <a:solidFill>
                  <a:schemeClr val="bg2">
                    <a:lumMod val="50000"/>
                  </a:schemeClr>
                </a:solidFill>
                <a:latin typeface="Arial" panose="020B0604020202020204" pitchFamily="34" charset="0"/>
                <a:cs typeface="Arial" panose="020B0604020202020204" pitchFamily="34" charset="0"/>
              </a:rPr>
              <a:t>Υφυπουργός Κοινωνικής Πρόνοιας</a:t>
            </a:r>
          </a:p>
          <a:p>
            <a:pPr algn="l"/>
            <a:r>
              <a:rPr lang="el-GR" sz="3600" b="0" dirty="0" smtClean="0">
                <a:solidFill>
                  <a:schemeClr val="bg2">
                    <a:lumMod val="50000"/>
                  </a:schemeClr>
                </a:solidFill>
                <a:latin typeface="Arial" panose="020B0604020202020204" pitchFamily="34" charset="0"/>
                <a:cs typeface="Arial" panose="020B0604020202020204" pitchFamily="34" charset="0"/>
              </a:rPr>
              <a:t>Υπουργός </a:t>
            </a:r>
            <a:r>
              <a:rPr lang="el-GR" sz="3600" b="0" dirty="0">
                <a:solidFill>
                  <a:schemeClr val="bg2">
                    <a:lumMod val="50000"/>
                  </a:schemeClr>
                </a:solidFill>
                <a:latin typeface="Arial" panose="020B0604020202020204" pitchFamily="34" charset="0"/>
                <a:cs typeface="Arial" panose="020B0604020202020204" pitchFamily="34" charset="0"/>
              </a:rPr>
              <a:t>Παιδείας, Πολιτισμού Αθλητισμού και Νεολαίας</a:t>
            </a:r>
          </a:p>
          <a:p>
            <a:pPr algn="l"/>
            <a:r>
              <a:rPr lang="el-GR" sz="3600" b="0" dirty="0" smtClean="0">
                <a:solidFill>
                  <a:schemeClr val="bg2">
                    <a:lumMod val="50000"/>
                  </a:schemeClr>
                </a:solidFill>
                <a:latin typeface="Arial" panose="020B0604020202020204" pitchFamily="34" charset="0"/>
                <a:cs typeface="Arial" panose="020B0604020202020204" pitchFamily="34" charset="0"/>
              </a:rPr>
              <a:t>Υπουργός </a:t>
            </a:r>
            <a:r>
              <a:rPr lang="el-GR" sz="3600" b="0" dirty="0">
                <a:solidFill>
                  <a:schemeClr val="bg2">
                    <a:lumMod val="50000"/>
                  </a:schemeClr>
                </a:solidFill>
                <a:latin typeface="Arial" panose="020B0604020202020204" pitchFamily="34" charset="0"/>
                <a:cs typeface="Arial" panose="020B0604020202020204" pitchFamily="34" charset="0"/>
              </a:rPr>
              <a:t>Υγείας</a:t>
            </a:r>
          </a:p>
          <a:p>
            <a:pPr algn="l"/>
            <a:r>
              <a:rPr lang="el-GR" sz="3600" b="0" dirty="0" smtClean="0">
                <a:solidFill>
                  <a:schemeClr val="bg2">
                    <a:lumMod val="50000"/>
                  </a:schemeClr>
                </a:solidFill>
                <a:latin typeface="Arial" panose="020B0604020202020204" pitchFamily="34" charset="0"/>
                <a:cs typeface="Arial" panose="020B0604020202020204" pitchFamily="34" charset="0"/>
              </a:rPr>
              <a:t>Υπουργός </a:t>
            </a:r>
            <a:r>
              <a:rPr lang="el-GR" sz="3600" b="0" dirty="0">
                <a:solidFill>
                  <a:schemeClr val="bg2">
                    <a:lumMod val="50000"/>
                  </a:schemeClr>
                </a:solidFill>
                <a:latin typeface="Arial" panose="020B0604020202020204" pitchFamily="34" charset="0"/>
                <a:cs typeface="Arial" panose="020B0604020202020204" pitchFamily="34" charset="0"/>
              </a:rPr>
              <a:t>Δικαιοσύνης και Δημοσίας </a:t>
            </a:r>
            <a:r>
              <a:rPr lang="el-GR" sz="3600" b="0" dirty="0" smtClean="0">
                <a:solidFill>
                  <a:schemeClr val="bg2">
                    <a:lumMod val="50000"/>
                  </a:schemeClr>
                </a:solidFill>
                <a:latin typeface="Arial" panose="020B0604020202020204" pitchFamily="34" charset="0"/>
                <a:cs typeface="Arial" panose="020B0604020202020204" pitchFamily="34" charset="0"/>
              </a:rPr>
              <a:t>Τάξεως</a:t>
            </a:r>
          </a:p>
          <a:p>
            <a:pPr algn="l"/>
            <a:endParaRPr lang="el-GR" sz="1800" b="0" dirty="0">
              <a:solidFill>
                <a:schemeClr val="bg2">
                  <a:lumMod val="50000"/>
                </a:schemeClr>
              </a:solidFill>
              <a:latin typeface="Arial" panose="020B0604020202020204" pitchFamily="34" charset="0"/>
              <a:cs typeface="Arial" panose="020B0604020202020204" pitchFamily="34" charset="0"/>
            </a:endParaRPr>
          </a:p>
          <a:p>
            <a:pPr algn="l"/>
            <a:r>
              <a:rPr lang="el-GR" sz="3200" b="0" i="1" dirty="0" smtClean="0">
                <a:solidFill>
                  <a:schemeClr val="bg2">
                    <a:lumMod val="75000"/>
                  </a:schemeClr>
                </a:solidFill>
                <a:latin typeface="Arial" panose="020B0604020202020204" pitchFamily="34" charset="0"/>
                <a:cs typeface="Arial" panose="020B0604020202020204" pitchFamily="34" charset="0"/>
              </a:rPr>
              <a:t>Της </a:t>
            </a:r>
            <a:r>
              <a:rPr lang="el-GR" sz="3200" b="0" i="1" dirty="0">
                <a:solidFill>
                  <a:schemeClr val="bg2">
                    <a:lumMod val="75000"/>
                  </a:schemeClr>
                </a:solidFill>
                <a:latin typeface="Arial" panose="020B0604020202020204" pitchFamily="34" charset="0"/>
                <a:cs typeface="Arial" panose="020B0604020202020204" pitchFamily="34" charset="0"/>
              </a:rPr>
              <a:t>επιτροπής προεδρεύει η Υφυπουργός Κοινωνικής Πρόνοιας</a:t>
            </a:r>
          </a:p>
        </p:txBody>
      </p:sp>
      <p:sp>
        <p:nvSpPr>
          <p:cNvPr id="26" name="Rectangle 1"/>
          <p:cNvSpPr/>
          <p:nvPr/>
        </p:nvSpPr>
        <p:spPr>
          <a:xfrm>
            <a:off x="2434055" y="8830678"/>
            <a:ext cx="213895" cy="271042"/>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7" name="Rectangle 1"/>
          <p:cNvSpPr/>
          <p:nvPr/>
        </p:nvSpPr>
        <p:spPr>
          <a:xfrm>
            <a:off x="2434054" y="9388985"/>
            <a:ext cx="213895" cy="271042"/>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8" name="Rectangle 1"/>
          <p:cNvSpPr/>
          <p:nvPr/>
        </p:nvSpPr>
        <p:spPr>
          <a:xfrm>
            <a:off x="2434053" y="9947886"/>
            <a:ext cx="213895" cy="271042"/>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15349535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28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dirty="0"/>
              <a:t>ΚΥΠΡΙΑΚΗ ΔΗΜΟΚΡΑΤΙΑ</a:t>
            </a:r>
            <a:r>
              <a:rPr dirty="0"/>
              <a:t> / ΠΝΕΥΜΑΤΙΚΑ ΔΙΚΑΙΩΜΑΤΑ </a:t>
            </a:r>
            <a:r>
              <a:rPr lang="el-GR" dirty="0"/>
              <a:t>2021</a:t>
            </a:r>
            <a:endParaRPr dirty="0"/>
          </a:p>
        </p:txBody>
      </p:sp>
      <p:pic>
        <p:nvPicPr>
          <p:cNvPr id="282" name="Image" descr="Image"/>
          <p:cNvPicPr>
            <a:picLocks noChangeAspect="1"/>
          </p:cNvPicPr>
          <p:nvPr/>
        </p:nvPicPr>
        <p:blipFill>
          <a:blip r:embed="rId2"/>
          <a:stretch>
            <a:fillRect/>
          </a:stretch>
        </p:blipFill>
        <p:spPr>
          <a:xfrm>
            <a:off x="8924284" y="10354105"/>
            <a:ext cx="15700723" cy="3345352"/>
          </a:xfrm>
          <a:prstGeom prst="rect">
            <a:avLst/>
          </a:prstGeom>
          <a:ln w="12700">
            <a:miter lim="400000"/>
          </a:ln>
        </p:spPr>
      </p:pic>
      <p:sp>
        <p:nvSpPr>
          <p:cNvPr id="28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smtClean="0"/>
              <a:t>ΥΦΥΠΟΥΡΓΕΙΟ ΚΟΙΝΩΝΙΚΗΣ ΠΡΟΝΟΙΑΣ</a:t>
            </a:r>
            <a:endParaRPr lang="en-US" dirty="0"/>
          </a:p>
        </p:txBody>
      </p:sp>
      <p:sp>
        <p:nvSpPr>
          <p:cNvPr id="288" name="19"/>
          <p:cNvSpPr txBox="1"/>
          <p:nvPr/>
        </p:nvSpPr>
        <p:spPr>
          <a:xfrm>
            <a:off x="22974300" y="11170822"/>
            <a:ext cx="923379" cy="6224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l">
              <a:lnSpc>
                <a:spcPct val="120000"/>
              </a:lnSpc>
              <a:defRPr sz="3100" cap="all">
                <a:solidFill>
                  <a:srgbClr val="2F7788"/>
                </a:solidFill>
                <a:latin typeface="Arial"/>
                <a:ea typeface="Arial"/>
                <a:cs typeface="Arial"/>
                <a:sym typeface="Arial"/>
              </a:defRPr>
            </a:lvl1pPr>
          </a:lstStyle>
          <a:p>
            <a:endParaRPr dirty="0"/>
          </a:p>
        </p:txBody>
      </p:sp>
      <p:sp>
        <p:nvSpPr>
          <p:cNvPr id="14" name="Μέσω του προτεινόμενου κρατικού προϋπολογισμού καθίσταται εφικτή:…"/>
          <p:cNvSpPr txBox="1"/>
          <p:nvPr/>
        </p:nvSpPr>
        <p:spPr>
          <a:xfrm>
            <a:off x="2051880" y="7965767"/>
            <a:ext cx="21575637" cy="342657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p>
            <a:pPr algn="l">
              <a:lnSpc>
                <a:spcPct val="150000"/>
              </a:lnSpc>
            </a:pPr>
            <a:r>
              <a:rPr lang="el-GR" altLang="en-US" sz="3600" b="0" dirty="0" smtClean="0">
                <a:solidFill>
                  <a:schemeClr val="bg2">
                    <a:lumMod val="50000"/>
                  </a:schemeClr>
                </a:solidFill>
                <a:latin typeface="Arial" panose="020B0604020202020204" pitchFamily="34" charset="0"/>
                <a:cs typeface="Arial" panose="020B0604020202020204" pitchFamily="34" charset="0"/>
              </a:rPr>
              <a:t>Πρωτογενής </a:t>
            </a:r>
            <a:r>
              <a:rPr lang="el-GR" altLang="en-US" sz="3600" b="0" dirty="0">
                <a:solidFill>
                  <a:schemeClr val="bg2">
                    <a:lumMod val="50000"/>
                  </a:schemeClr>
                </a:solidFill>
                <a:latin typeface="Arial" panose="020B0604020202020204" pitchFamily="34" charset="0"/>
                <a:cs typeface="Arial" panose="020B0604020202020204" pitchFamily="34" charset="0"/>
              </a:rPr>
              <a:t>Πρόληψη</a:t>
            </a:r>
          </a:p>
          <a:p>
            <a:pPr algn="l">
              <a:lnSpc>
                <a:spcPct val="150000"/>
              </a:lnSpc>
            </a:pPr>
            <a:r>
              <a:rPr lang="el-GR" altLang="en-US" sz="3600" b="0" dirty="0" smtClean="0">
                <a:solidFill>
                  <a:schemeClr val="bg2">
                    <a:lumMod val="50000"/>
                  </a:schemeClr>
                </a:solidFill>
                <a:latin typeface="Arial" panose="020B0604020202020204" pitchFamily="34" charset="0"/>
                <a:cs typeface="Arial" panose="020B0604020202020204" pitchFamily="34" charset="0"/>
              </a:rPr>
              <a:t>Δευτερογενής </a:t>
            </a:r>
            <a:r>
              <a:rPr lang="el-GR" altLang="en-US" sz="3600" b="0" dirty="0">
                <a:solidFill>
                  <a:schemeClr val="bg2">
                    <a:lumMod val="50000"/>
                  </a:schemeClr>
                </a:solidFill>
                <a:latin typeface="Arial" panose="020B0604020202020204" pitchFamily="34" charset="0"/>
                <a:cs typeface="Arial" panose="020B0604020202020204" pitchFamily="34" charset="0"/>
              </a:rPr>
              <a:t>Πρόληψη</a:t>
            </a:r>
          </a:p>
          <a:p>
            <a:pPr algn="l">
              <a:lnSpc>
                <a:spcPct val="150000"/>
              </a:lnSpc>
            </a:pPr>
            <a:r>
              <a:rPr lang="el-GR" altLang="en-US" sz="3600" b="0" dirty="0" smtClean="0">
                <a:solidFill>
                  <a:schemeClr val="bg2">
                    <a:lumMod val="50000"/>
                  </a:schemeClr>
                </a:solidFill>
                <a:latin typeface="Arial" panose="020B0604020202020204" pitchFamily="34" charset="0"/>
                <a:cs typeface="Arial" panose="020B0604020202020204" pitchFamily="34" charset="0"/>
              </a:rPr>
              <a:t>Τριτογενής </a:t>
            </a:r>
            <a:r>
              <a:rPr lang="el-GR" altLang="en-US" sz="3600" b="0" dirty="0">
                <a:solidFill>
                  <a:schemeClr val="bg2">
                    <a:lumMod val="50000"/>
                  </a:schemeClr>
                </a:solidFill>
                <a:latin typeface="Arial" panose="020B0604020202020204" pitchFamily="34" charset="0"/>
                <a:cs typeface="Arial" panose="020B0604020202020204" pitchFamily="34" charset="0"/>
              </a:rPr>
              <a:t>Πρόληψη – Αντιμετώπιση </a:t>
            </a:r>
            <a:r>
              <a:rPr lang="el-GR" altLang="en-US" sz="3600" b="0" dirty="0" smtClean="0">
                <a:solidFill>
                  <a:schemeClr val="bg2">
                    <a:lumMod val="50000"/>
                  </a:schemeClr>
                </a:solidFill>
                <a:latin typeface="Arial" panose="020B0604020202020204" pitchFamily="34" charset="0"/>
                <a:cs typeface="Arial" panose="020B0604020202020204" pitchFamily="34" charset="0"/>
              </a:rPr>
              <a:t>Περιστατικών</a:t>
            </a:r>
            <a:endParaRPr lang="en-US" altLang="en-US" sz="3600" b="0" dirty="0" smtClean="0">
              <a:solidFill>
                <a:schemeClr val="bg2">
                  <a:lumMod val="50000"/>
                </a:schemeClr>
              </a:solidFill>
              <a:latin typeface="Arial" panose="020B0604020202020204" pitchFamily="34" charset="0"/>
              <a:cs typeface="Arial" panose="020B0604020202020204" pitchFamily="34" charset="0"/>
            </a:endParaRPr>
          </a:p>
          <a:p>
            <a:pPr algn="l">
              <a:lnSpc>
                <a:spcPct val="150000"/>
              </a:lnSpc>
            </a:pPr>
            <a:r>
              <a:rPr lang="el-GR" altLang="en-US" sz="3600" b="0" dirty="0" smtClean="0">
                <a:solidFill>
                  <a:schemeClr val="bg2">
                    <a:lumMod val="50000"/>
                  </a:schemeClr>
                </a:solidFill>
                <a:latin typeface="Arial" panose="020B0604020202020204" pitchFamily="34" charset="0"/>
                <a:cs typeface="Arial" panose="020B0604020202020204" pitchFamily="34" charset="0"/>
              </a:rPr>
              <a:t>Έρευνα</a:t>
            </a:r>
            <a:endParaRPr lang="el-GR" altLang="en-US" sz="3600" b="0" dirty="0">
              <a:solidFill>
                <a:schemeClr val="bg2">
                  <a:lumMod val="50000"/>
                </a:schemeClr>
              </a:solidFill>
              <a:latin typeface="Arial" panose="020B0604020202020204" pitchFamily="34" charset="0"/>
              <a:cs typeface="Arial" panose="020B0604020202020204" pitchFamily="34" charset="0"/>
            </a:endParaRPr>
          </a:p>
        </p:txBody>
      </p:sp>
      <p:sp>
        <p:nvSpPr>
          <p:cNvPr id="15" name="Μέσω του προτεινόμενου κρατικού προϋπολογισμού καθίσταται εφικτή:…"/>
          <p:cNvSpPr txBox="1"/>
          <p:nvPr/>
        </p:nvSpPr>
        <p:spPr>
          <a:xfrm>
            <a:off x="1473345" y="1543552"/>
            <a:ext cx="10860730" cy="287258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3600" b="0" dirty="0">
                <a:solidFill>
                  <a:schemeClr val="bg2">
                    <a:lumMod val="50000"/>
                  </a:schemeClr>
                </a:solidFill>
                <a:latin typeface="Arial" panose="020B0604020202020204" pitchFamily="34" charset="0"/>
                <a:cs typeface="Arial" panose="020B0604020202020204" pitchFamily="34" charset="0"/>
              </a:rPr>
              <a:t>Το Υπουργικό Συμβούλιο ενέκρινε το </a:t>
            </a:r>
            <a:r>
              <a:rPr lang="el-GR" altLang="en-US" sz="3600" dirty="0">
                <a:solidFill>
                  <a:schemeClr val="bg2">
                    <a:lumMod val="50000"/>
                  </a:schemeClr>
                </a:solidFill>
                <a:latin typeface="Arial" panose="020B0604020202020204" pitchFamily="34" charset="0"/>
                <a:cs typeface="Arial" panose="020B0604020202020204" pitchFamily="34" charset="0"/>
              </a:rPr>
              <a:t>Τριετές Σχέδιο Δράσης (2021 – 2023)</a:t>
            </a:r>
            <a:r>
              <a:rPr lang="el-GR" altLang="en-US" sz="3600" b="0" dirty="0">
                <a:solidFill>
                  <a:schemeClr val="bg2">
                    <a:lumMod val="50000"/>
                  </a:schemeClr>
                </a:solidFill>
                <a:latin typeface="Arial" panose="020B0604020202020204" pitchFamily="34" charset="0"/>
                <a:cs typeface="Arial" panose="020B0604020202020204" pitchFamily="34" charset="0"/>
              </a:rPr>
              <a:t> </a:t>
            </a:r>
            <a:r>
              <a:rPr lang="el-GR" altLang="en-US" sz="3600" b="0" dirty="0" smtClean="0">
                <a:solidFill>
                  <a:schemeClr val="bg2">
                    <a:lumMod val="50000"/>
                  </a:schemeClr>
                </a:solidFill>
                <a:latin typeface="Arial" panose="020B0604020202020204" pitchFamily="34" charset="0"/>
                <a:cs typeface="Arial" panose="020B0604020202020204" pitchFamily="34" charset="0"/>
              </a:rPr>
              <a:t>για </a:t>
            </a:r>
            <a:r>
              <a:rPr lang="el-GR" altLang="en-US" sz="3600" b="0" dirty="0">
                <a:solidFill>
                  <a:schemeClr val="bg2">
                    <a:lumMod val="50000"/>
                  </a:schemeClr>
                </a:solidFill>
                <a:latin typeface="Arial" panose="020B0604020202020204" pitchFamily="34" charset="0"/>
                <a:cs typeface="Arial" panose="020B0604020202020204" pitchFamily="34" charset="0"/>
              </a:rPr>
              <a:t>την Καταπολέμηση της Σεξουαλικής Κακοποίησης και Εκμετάλλευσης </a:t>
            </a:r>
            <a:r>
              <a:rPr lang="el-GR" altLang="en-US" sz="3600" b="0" dirty="0" smtClean="0">
                <a:solidFill>
                  <a:schemeClr val="bg2">
                    <a:lumMod val="50000"/>
                  </a:schemeClr>
                </a:solidFill>
                <a:latin typeface="Arial" panose="020B0604020202020204" pitchFamily="34" charset="0"/>
                <a:cs typeface="Arial" panose="020B0604020202020204" pitchFamily="34" charset="0"/>
              </a:rPr>
              <a:t>Παιδιών</a:t>
            </a:r>
            <a:r>
              <a:rPr lang="en-US" altLang="en-US" sz="3600" b="0" dirty="0" smtClean="0">
                <a:solidFill>
                  <a:schemeClr val="bg2">
                    <a:lumMod val="50000"/>
                  </a:schemeClr>
                </a:solidFill>
                <a:latin typeface="Arial" panose="020B0604020202020204" pitchFamily="34" charset="0"/>
                <a:cs typeface="Arial" panose="020B0604020202020204" pitchFamily="34" charset="0"/>
              </a:rPr>
              <a:t> </a:t>
            </a:r>
            <a:r>
              <a:rPr lang="el-GR" altLang="en-US" sz="3600" b="0" dirty="0" smtClean="0">
                <a:solidFill>
                  <a:schemeClr val="bg2">
                    <a:lumMod val="50000"/>
                  </a:schemeClr>
                </a:solidFill>
                <a:latin typeface="Arial" panose="020B0604020202020204" pitchFamily="34" charset="0"/>
                <a:cs typeface="Arial" panose="020B0604020202020204" pitchFamily="34" charset="0"/>
              </a:rPr>
              <a:t>και </a:t>
            </a:r>
            <a:r>
              <a:rPr lang="el-GR" altLang="en-US" sz="3600" b="0" dirty="0">
                <a:solidFill>
                  <a:schemeClr val="bg2">
                    <a:lumMod val="50000"/>
                  </a:schemeClr>
                </a:solidFill>
                <a:latin typeface="Arial" panose="020B0604020202020204" pitchFamily="34" charset="0"/>
                <a:cs typeface="Arial" panose="020B0604020202020204" pitchFamily="34" charset="0"/>
              </a:rPr>
              <a:t>της Παιδικής πορνογραφίας.</a:t>
            </a:r>
          </a:p>
        </p:txBody>
      </p:sp>
      <p:sp>
        <p:nvSpPr>
          <p:cNvPr id="2" name="Rectangle 1"/>
          <p:cNvSpPr/>
          <p:nvPr/>
        </p:nvSpPr>
        <p:spPr>
          <a:xfrm>
            <a:off x="1473345" y="8218186"/>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2" name="Rectangle 21"/>
          <p:cNvSpPr/>
          <p:nvPr/>
        </p:nvSpPr>
        <p:spPr>
          <a:xfrm>
            <a:off x="1473345" y="9109614"/>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4" name="headline goes here goes here"/>
          <p:cNvSpPr txBox="1"/>
          <p:nvPr/>
        </p:nvSpPr>
        <p:spPr>
          <a:xfrm>
            <a:off x="1473345" y="4740968"/>
            <a:ext cx="16506992" cy="2724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n-US" altLang="en-US" sz="8800" cap="none" dirty="0" smtClean="0"/>
              <a:t>4</a:t>
            </a:r>
            <a:r>
              <a:rPr lang="el-GR" altLang="en-US" cap="none" dirty="0" smtClean="0"/>
              <a:t> Πυλώνες Δράσεων με επίκεντρο την </a:t>
            </a:r>
            <a:endParaRPr lang="en-US" altLang="en-US" cap="none" dirty="0" smtClean="0"/>
          </a:p>
          <a:p>
            <a:r>
              <a:rPr lang="el-GR" altLang="en-US" sz="5400" cap="none" dirty="0" smtClean="0"/>
              <a:t>ΠΡΟΛΗΨΗ</a:t>
            </a:r>
            <a:endParaRPr lang="el-GR" altLang="en-US" sz="5400" cap="none" dirty="0"/>
          </a:p>
        </p:txBody>
      </p:sp>
      <p:sp>
        <p:nvSpPr>
          <p:cNvPr id="26" name="Rectangle 21"/>
          <p:cNvSpPr/>
          <p:nvPr/>
        </p:nvSpPr>
        <p:spPr>
          <a:xfrm>
            <a:off x="1473345" y="9987867"/>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26" name="Picture 2" descr="Addressing sexual violence against children, a political priority"/>
          <p:cNvPicPr>
            <a:picLocks noChangeAspect="1" noChangeArrowheads="1"/>
          </p:cNvPicPr>
          <p:nvPr/>
        </p:nvPicPr>
        <p:blipFill rotWithShape="1">
          <a:blip r:embed="rId3">
            <a:extLst>
              <a:ext uri="{28A0092B-C50C-407E-A947-70E740481C1C}">
                <a14:useLocalDpi xmlns:a14="http://schemas.microsoft.com/office/drawing/2010/main" val="0"/>
              </a:ext>
            </a:extLst>
          </a:blip>
          <a:srcRect l="27131" r="2441"/>
          <a:stretch/>
        </p:blipFill>
        <p:spPr bwMode="auto">
          <a:xfrm>
            <a:off x="13334999" y="385949"/>
            <a:ext cx="11544301" cy="1112277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1"/>
          <p:cNvSpPr/>
          <p:nvPr/>
        </p:nvSpPr>
        <p:spPr>
          <a:xfrm>
            <a:off x="1468507" y="10809061"/>
            <a:ext cx="294106" cy="294106"/>
          </a:xfrm>
          <a:prstGeom prst="rect">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94177435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270000" y="947321"/>
            <a:ext cx="15722600" cy="9151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4800" cap="none" dirty="0" smtClean="0"/>
              <a:t>1</a:t>
            </a:r>
            <a:r>
              <a:rPr lang="el-GR" altLang="en-US" sz="4800" cap="none" baseline="30000" dirty="0" smtClean="0"/>
              <a:t>ος</a:t>
            </a:r>
            <a:r>
              <a:rPr lang="el-GR" altLang="en-US" sz="4800" cap="none" dirty="0" smtClean="0"/>
              <a:t> ΠΥΛΩΝΑΣ - ΠΡΩΤΟΓΕΝΗΣ ΠΡΟΛΗΨΗ</a:t>
            </a:r>
            <a:endParaRPr lang="el-GR" altLang="en-US" sz="4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2146300" y="2533789"/>
            <a:ext cx="21380450" cy="796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4000" dirty="0" smtClean="0">
                <a:solidFill>
                  <a:schemeClr val="bg2">
                    <a:lumMod val="50000"/>
                  </a:schemeClr>
                </a:solidFill>
                <a:latin typeface="Arial" panose="020B0604020202020204" pitchFamily="34" charset="0"/>
                <a:cs typeface="Arial" panose="020B0604020202020204" pitchFamily="34" charset="0"/>
              </a:rPr>
              <a:t>Εκπαίδευση και επιμόρφωση εκπαιδευτικών</a:t>
            </a:r>
            <a:endParaRPr lang="el-GR" altLang="en-US" sz="4000" dirty="0">
              <a:solidFill>
                <a:schemeClr val="bg2">
                  <a:lumMod val="50000"/>
                </a:schemeClr>
              </a:solidFill>
              <a:latin typeface="Arial" panose="020B0604020202020204" pitchFamily="34" charset="0"/>
              <a:cs typeface="Arial" panose="020B0604020202020204" pitchFamily="34" charset="0"/>
            </a:endParaRPr>
          </a:p>
        </p:txBody>
      </p:sp>
      <p:sp>
        <p:nvSpPr>
          <p:cNvPr id="11" name="Μέσω του προτεινόμενου κρατικού προϋπολογισμού καθίσταται εφικτή:…"/>
          <p:cNvSpPr txBox="1"/>
          <p:nvPr/>
        </p:nvSpPr>
        <p:spPr>
          <a:xfrm>
            <a:off x="2209687" y="4484138"/>
            <a:ext cx="21380450" cy="6196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84000"/>
              </a:lnSpc>
              <a:spcBef>
                <a:spcPct val="0"/>
              </a:spcBef>
              <a:spcAft>
                <a:spcPct val="0"/>
              </a:spcAft>
            </a:pPr>
            <a:r>
              <a:rPr lang="el-GR" altLang="el-GR" sz="4000" dirty="0">
                <a:solidFill>
                  <a:schemeClr val="bg2">
                    <a:lumMod val="50000"/>
                  </a:schemeClr>
                </a:solidFill>
                <a:latin typeface="Arial" panose="020B0604020202020204" pitchFamily="34" charset="0"/>
                <a:cs typeface="Arial" panose="020B0604020202020204" pitchFamily="34" charset="0"/>
              </a:rPr>
              <a:t>Θύτες </a:t>
            </a:r>
            <a:r>
              <a:rPr lang="el-GR" altLang="el-GR" sz="4000" dirty="0" smtClean="0">
                <a:solidFill>
                  <a:schemeClr val="bg2">
                    <a:lumMod val="50000"/>
                  </a:schemeClr>
                </a:solidFill>
                <a:latin typeface="Arial" panose="020B0604020202020204" pitchFamily="34" charset="0"/>
                <a:cs typeface="Arial" panose="020B0604020202020204" pitchFamily="34" charset="0"/>
              </a:rPr>
              <a:t>- </a:t>
            </a:r>
            <a:r>
              <a:rPr lang="el-GR" altLang="el-GR" sz="4000" dirty="0">
                <a:solidFill>
                  <a:schemeClr val="bg2">
                    <a:lumMod val="50000"/>
                  </a:schemeClr>
                </a:solidFill>
                <a:latin typeface="Arial" panose="020B0604020202020204" pitchFamily="34" charset="0"/>
                <a:cs typeface="Arial" panose="020B0604020202020204" pitchFamily="34" charset="0"/>
              </a:rPr>
              <a:t>Ύποπτοι </a:t>
            </a:r>
            <a:r>
              <a:rPr lang="el-GR" altLang="el-GR" sz="4000" dirty="0" smtClean="0">
                <a:solidFill>
                  <a:schemeClr val="bg2">
                    <a:lumMod val="50000"/>
                  </a:schemeClr>
                </a:solidFill>
                <a:latin typeface="Arial" panose="020B0604020202020204" pitchFamily="34" charset="0"/>
                <a:cs typeface="Arial" panose="020B0604020202020204" pitchFamily="34" charset="0"/>
              </a:rPr>
              <a:t>- </a:t>
            </a:r>
            <a:r>
              <a:rPr lang="el-GR" altLang="el-GR" sz="4000" dirty="0">
                <a:solidFill>
                  <a:schemeClr val="bg2">
                    <a:lumMod val="50000"/>
                  </a:schemeClr>
                </a:solidFill>
                <a:latin typeface="Arial" panose="020B0604020202020204" pitchFamily="34" charset="0"/>
                <a:cs typeface="Arial" panose="020B0604020202020204" pitchFamily="34" charset="0"/>
              </a:rPr>
              <a:t>Άτομα σε κίνδυνο για διάπραξη αδικήματος </a:t>
            </a:r>
          </a:p>
        </p:txBody>
      </p:sp>
      <p:sp>
        <p:nvSpPr>
          <p:cNvPr id="12" name="Μέσω του προτεινόμενου κρατικού προϋπολογισμού καθίσταται εφικτή:…"/>
          <p:cNvSpPr txBox="1"/>
          <p:nvPr/>
        </p:nvSpPr>
        <p:spPr>
          <a:xfrm>
            <a:off x="1274005" y="6357863"/>
            <a:ext cx="19757195" cy="423115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a:solidFill>
                  <a:schemeClr val="bg2">
                    <a:lumMod val="50000"/>
                  </a:schemeClr>
                </a:solidFill>
                <a:latin typeface="Arial" panose="020B0604020202020204" pitchFamily="34" charset="0"/>
                <a:cs typeface="Arial" panose="020B0604020202020204" pitchFamily="34" charset="0"/>
              </a:rPr>
              <a:t>Ενέργειες/Δράσεις ΥΚΕ:</a:t>
            </a:r>
          </a:p>
          <a:p>
            <a:pPr algn="l" hangingPunct="1">
              <a:lnSpc>
                <a:spcPct val="122000"/>
              </a:lnSpc>
              <a:defRPr/>
            </a:pPr>
            <a:endParaRPr lang="el-GR" sz="12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smtClean="0">
                <a:solidFill>
                  <a:schemeClr val="bg2">
                    <a:lumMod val="50000"/>
                  </a:schemeClr>
                </a:solidFill>
                <a:latin typeface="Arial" panose="020B0604020202020204" pitchFamily="34" charset="0"/>
                <a:cs typeface="Arial" panose="020B0604020202020204" pitchFamily="34" charset="0"/>
              </a:rPr>
              <a:t>2022</a:t>
            </a:r>
            <a:r>
              <a:rPr lang="el-GR" sz="3200" dirty="0">
                <a:solidFill>
                  <a:schemeClr val="bg2">
                    <a:lumMod val="50000"/>
                  </a:schemeClr>
                </a:solidFill>
                <a:latin typeface="Arial" panose="020B0604020202020204" pitchFamily="34" charset="0"/>
                <a:cs typeface="Arial" panose="020B0604020202020204" pitchFamily="34" charset="0"/>
              </a:rPr>
              <a:t>. </a:t>
            </a:r>
            <a:r>
              <a:rPr lang="el-GR" sz="3200" b="0" dirty="0">
                <a:solidFill>
                  <a:schemeClr val="bg2">
                    <a:lumMod val="50000"/>
                  </a:schemeClr>
                </a:solidFill>
                <a:latin typeface="Arial" panose="020B0604020202020204" pitchFamily="34" charset="0"/>
                <a:cs typeface="Arial" panose="020B0604020202020204" pitchFamily="34" charset="0"/>
              </a:rPr>
              <a:t>Σχεδιασμός και προκήρυξη από ΥΚΕ Προγράμματος για υλοποίηση από ΜΚΟ μέσω </a:t>
            </a:r>
            <a:r>
              <a:rPr lang="el-GR" sz="3200" b="0" dirty="0" smtClean="0">
                <a:solidFill>
                  <a:schemeClr val="bg2">
                    <a:lumMod val="50000"/>
                  </a:schemeClr>
                </a:solidFill>
                <a:latin typeface="Arial" panose="020B0604020202020204" pitchFamily="34" charset="0"/>
                <a:cs typeface="Arial" panose="020B0604020202020204" pitchFamily="34" charset="0"/>
              </a:rPr>
              <a:t>του Σχεδίου </a:t>
            </a:r>
            <a:r>
              <a:rPr lang="el-GR" sz="3200" b="0" dirty="0">
                <a:solidFill>
                  <a:schemeClr val="bg2">
                    <a:lumMod val="50000"/>
                  </a:schemeClr>
                </a:solidFill>
                <a:latin typeface="Arial" panose="020B0604020202020204" pitchFamily="34" charset="0"/>
                <a:cs typeface="Arial" panose="020B0604020202020204" pitchFamily="34" charset="0"/>
              </a:rPr>
              <a:t>Κρατικών Ενισχύσεων Ήσσονος </a:t>
            </a:r>
            <a:r>
              <a:rPr lang="el-GR" sz="3200" b="0" dirty="0" smtClean="0">
                <a:solidFill>
                  <a:schemeClr val="bg2">
                    <a:lumMod val="50000"/>
                  </a:schemeClr>
                </a:solidFill>
                <a:latin typeface="Arial" panose="020B0604020202020204" pitchFamily="34" charset="0"/>
                <a:cs typeface="Arial" panose="020B0604020202020204" pitchFamily="34" charset="0"/>
              </a:rPr>
              <a:t>Σημασίας. </a:t>
            </a:r>
          </a:p>
          <a:p>
            <a:pPr algn="l" hangingPunct="1">
              <a:lnSpc>
                <a:spcPct val="122000"/>
              </a:lnSpc>
              <a:defRPr/>
            </a:pPr>
            <a:endParaRPr lang="el-GR" sz="12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a:solidFill>
                  <a:schemeClr val="bg2">
                    <a:lumMod val="50000"/>
                  </a:schemeClr>
                </a:solidFill>
                <a:latin typeface="Arial" panose="020B0604020202020204" pitchFamily="34" charset="0"/>
                <a:cs typeface="Arial" panose="020B0604020202020204" pitchFamily="34" charset="0"/>
              </a:rPr>
              <a:t>2022-2023.</a:t>
            </a:r>
            <a:r>
              <a:rPr lang="el-GR" sz="3200" b="0" dirty="0">
                <a:solidFill>
                  <a:schemeClr val="bg2">
                    <a:lumMod val="50000"/>
                  </a:schemeClr>
                </a:solidFill>
                <a:latin typeface="Arial" panose="020B0604020202020204" pitchFamily="34" charset="0"/>
                <a:cs typeface="Arial" panose="020B0604020202020204" pitchFamily="34" charset="0"/>
              </a:rPr>
              <a:t> Λειτουργία Δομών φιλοξενίας και παροχής θεραπευτικών παρεμβάσεων σε εφήβους υψηλού κινδύνου, σε συνεργασία με την Αρχή Αντιμετώπισης Εξαρτήσεων Κύπρου. Αξιοποίηση Ταμείου Ανάκαμψης και Ανθεκτικότητας και Σχεδίου Κρατικών Ενισχύσεων Ήσσονος Σημασίας.</a:t>
            </a:r>
          </a:p>
        </p:txBody>
      </p:sp>
      <p:pic>
        <p:nvPicPr>
          <p:cNvPr id="13" name="Image" descr="Image"/>
          <p:cNvPicPr>
            <a:picLocks noChangeAspect="1"/>
          </p:cNvPicPr>
          <p:nvPr/>
        </p:nvPicPr>
        <p:blipFill>
          <a:blip r:embed="rId3"/>
          <a:stretch>
            <a:fillRect/>
          </a:stretch>
        </p:blipFill>
        <p:spPr>
          <a:xfrm>
            <a:off x="1210618" y="2707260"/>
            <a:ext cx="614177" cy="613971"/>
          </a:xfrm>
          <a:prstGeom prst="rect">
            <a:avLst/>
          </a:prstGeom>
          <a:ln w="12700">
            <a:miter lim="400000"/>
          </a:ln>
        </p:spPr>
      </p:pic>
      <p:pic>
        <p:nvPicPr>
          <p:cNvPr id="14" name="Image" descr="Image"/>
          <p:cNvPicPr>
            <a:picLocks noChangeAspect="1"/>
          </p:cNvPicPr>
          <p:nvPr/>
        </p:nvPicPr>
        <p:blipFill>
          <a:blip r:embed="rId3"/>
          <a:stretch>
            <a:fillRect/>
          </a:stretch>
        </p:blipFill>
        <p:spPr>
          <a:xfrm>
            <a:off x="1270000" y="4484138"/>
            <a:ext cx="614177" cy="613971"/>
          </a:xfrm>
          <a:prstGeom prst="rect">
            <a:avLst/>
          </a:prstGeom>
          <a:ln w="12700">
            <a:miter lim="400000"/>
          </a:ln>
        </p:spPr>
      </p:pic>
      <p:sp>
        <p:nvSpPr>
          <p:cNvPr id="15" name="Μέσω του προτεινόμενου κρατικού προϋπολογισμού καθίσταται εφικτή:…"/>
          <p:cNvSpPr txBox="1"/>
          <p:nvPr/>
        </p:nvSpPr>
        <p:spPr>
          <a:xfrm>
            <a:off x="1333387" y="5337360"/>
            <a:ext cx="20923250" cy="64921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400" i="1" dirty="0" smtClean="0">
                <a:solidFill>
                  <a:schemeClr val="bg2">
                    <a:lumMod val="50000"/>
                  </a:schemeClr>
                </a:solidFill>
                <a:latin typeface="Arial" panose="020B0604020202020204" pitchFamily="34" charset="0"/>
                <a:cs typeface="Arial" panose="020B0604020202020204" pitchFamily="34" charset="0"/>
              </a:rPr>
              <a:t>Πρόγραμμα για έφηβους και νεαρούς ενήλικες οι οποίοι έχουν διαπράξει σεξουαλικά αδικήματα</a:t>
            </a:r>
            <a:endParaRPr lang="el-GR" sz="3400" b="0" i="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00184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270000" y="947321"/>
            <a:ext cx="15722600" cy="988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4800" cap="none" dirty="0" smtClean="0"/>
              <a:t>2</a:t>
            </a:r>
            <a:r>
              <a:rPr lang="el-GR" altLang="en-US" sz="4800" cap="none" baseline="30000" dirty="0" smtClean="0"/>
              <a:t>ος</a:t>
            </a:r>
            <a:r>
              <a:rPr lang="el-GR" altLang="en-US" sz="4800" cap="none" dirty="0" smtClean="0"/>
              <a:t> ΠΥΛΩΝΑΣ - ΔΕΥΤΕΡΟΓΕΝΗΣ ΠΡΟΛΗΨΗ</a:t>
            </a:r>
            <a:endParaRPr lang="el-GR" altLang="en-US" sz="4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2146300" y="2533789"/>
            <a:ext cx="21380450" cy="796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4000" dirty="0" smtClean="0">
                <a:solidFill>
                  <a:schemeClr val="bg2">
                    <a:lumMod val="50000"/>
                  </a:schemeClr>
                </a:solidFill>
                <a:latin typeface="Arial" panose="020B0604020202020204" pitchFamily="34" charset="0"/>
                <a:cs typeface="Arial" panose="020B0604020202020204" pitchFamily="34" charset="0"/>
              </a:rPr>
              <a:t>Εκπαίδευση και επιμόρφωση επαγγελματιών</a:t>
            </a:r>
            <a:endParaRPr lang="el-GR" altLang="en-US" sz="4000" dirty="0">
              <a:solidFill>
                <a:schemeClr val="bg2">
                  <a:lumMod val="50000"/>
                </a:schemeClr>
              </a:solidFill>
              <a:latin typeface="Arial" panose="020B0604020202020204" pitchFamily="34" charset="0"/>
              <a:cs typeface="Arial" panose="020B0604020202020204" pitchFamily="34" charset="0"/>
            </a:endParaRPr>
          </a:p>
        </p:txBody>
      </p:sp>
      <p:sp>
        <p:nvSpPr>
          <p:cNvPr id="12" name="Μέσω του προτεινόμενου κρατικού προϋπολογισμού καθίσταται εφικτή:…"/>
          <p:cNvSpPr txBox="1"/>
          <p:nvPr/>
        </p:nvSpPr>
        <p:spPr>
          <a:xfrm>
            <a:off x="1274005" y="5246703"/>
            <a:ext cx="19757195" cy="428950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a:solidFill>
                  <a:schemeClr val="bg2">
                    <a:lumMod val="50000"/>
                  </a:schemeClr>
                </a:solidFill>
                <a:latin typeface="Arial" panose="020B0604020202020204" pitchFamily="34" charset="0"/>
                <a:cs typeface="Arial" panose="020B0604020202020204" pitchFamily="34" charset="0"/>
              </a:rPr>
              <a:t>Ενέργειες/Δράσεις ΥΚΕ:</a:t>
            </a: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04000"/>
              </a:lnSpc>
              <a:defRPr/>
            </a:pPr>
            <a:r>
              <a:rPr lang="el-GR" sz="3200" dirty="0" smtClean="0">
                <a:solidFill>
                  <a:schemeClr val="bg2">
                    <a:lumMod val="50000"/>
                  </a:schemeClr>
                </a:solidFill>
                <a:latin typeface="Arial" panose="020B0604020202020204" pitchFamily="34" charset="0"/>
                <a:cs typeface="Arial" panose="020B0604020202020204" pitchFamily="34" charset="0"/>
              </a:rPr>
              <a:t>2021.</a:t>
            </a:r>
            <a:r>
              <a:rPr lang="el-GR" sz="3200" b="0" dirty="0" smtClean="0">
                <a:solidFill>
                  <a:schemeClr val="bg2">
                    <a:lumMod val="50000"/>
                  </a:schemeClr>
                </a:solidFill>
                <a:latin typeface="Arial" panose="020B0604020202020204" pitchFamily="34" charset="0"/>
                <a:cs typeface="Arial" panose="020B0604020202020204" pitchFamily="34" charset="0"/>
              </a:rPr>
              <a:t> Εκπαιδεύτηκαν </a:t>
            </a:r>
            <a:r>
              <a:rPr lang="el-GR" sz="3200" b="0" dirty="0">
                <a:solidFill>
                  <a:schemeClr val="bg2">
                    <a:lumMod val="50000"/>
                  </a:schemeClr>
                </a:solidFill>
                <a:latin typeface="Arial" panose="020B0604020202020204" pitchFamily="34" charset="0"/>
                <a:cs typeface="Arial" panose="020B0604020202020204" pitchFamily="34" charset="0"/>
              </a:rPr>
              <a:t>114 ΛΚΥ και 90 Ιδρυματικοί Λειτουργοί στην αναγνώριση της σεξουαλικής κακοποίησης παιδιών, σε συνεργασία και με προϋπολογισμό του Συμβουλίου Φωνή</a:t>
            </a:r>
            <a:r>
              <a:rPr lang="el-GR" sz="3200" b="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04000"/>
              </a:lnSpc>
              <a:defRPr/>
            </a:pPr>
            <a:endParaRPr lang="el-GR" sz="1400" b="0" dirty="0">
              <a:solidFill>
                <a:schemeClr val="bg2">
                  <a:lumMod val="50000"/>
                </a:schemeClr>
              </a:solidFill>
              <a:latin typeface="Arial" panose="020B0604020202020204" pitchFamily="34" charset="0"/>
              <a:cs typeface="Arial" panose="020B0604020202020204" pitchFamily="34" charset="0"/>
            </a:endParaRPr>
          </a:p>
          <a:p>
            <a:pPr algn="l" hangingPunct="1">
              <a:defRPr/>
            </a:pPr>
            <a:r>
              <a:rPr lang="el-GR" sz="3200" dirty="0">
                <a:solidFill>
                  <a:schemeClr val="bg2">
                    <a:lumMod val="50000"/>
                  </a:schemeClr>
                </a:solidFill>
                <a:latin typeface="Arial" panose="020B0604020202020204" pitchFamily="34" charset="0"/>
                <a:cs typeface="Arial" panose="020B0604020202020204" pitchFamily="34" charset="0"/>
              </a:rPr>
              <a:t>2022 – 2023.</a:t>
            </a:r>
            <a:r>
              <a:rPr lang="el-GR" sz="3200" b="0" dirty="0">
                <a:solidFill>
                  <a:schemeClr val="bg2">
                    <a:lumMod val="50000"/>
                  </a:schemeClr>
                </a:solidFill>
                <a:latin typeface="Arial" panose="020B0604020202020204" pitchFamily="34" charset="0"/>
                <a:cs typeface="Arial" panose="020B0604020202020204" pitchFamily="34" charset="0"/>
              </a:rPr>
              <a:t> Συνέχιση επιμόρφωσης Λειτουργών ΥΚΕ για την αναγνώριση και εντοπισμό ευάλωτων ομάδων σε υψηλό κίνδυνο σεξουαλικής κακοποίησης παιδιών, σε συνεργασία με Συμβούλιο Φωνή.</a:t>
            </a:r>
          </a:p>
          <a:p>
            <a:pPr algn="l" hangingPunct="1">
              <a:defRPr/>
            </a:pPr>
            <a:endParaRPr lang="el-GR" sz="1400" b="0" dirty="0" smtClean="0">
              <a:solidFill>
                <a:schemeClr val="bg2">
                  <a:lumMod val="50000"/>
                </a:schemeClr>
              </a:solidFill>
              <a:latin typeface="Arial" panose="020B0604020202020204" pitchFamily="34" charset="0"/>
              <a:cs typeface="Arial" panose="020B0604020202020204" pitchFamily="34" charset="0"/>
            </a:endParaRPr>
          </a:p>
          <a:p>
            <a:pPr algn="l" hangingPunct="1">
              <a:defRPr/>
            </a:pPr>
            <a:r>
              <a:rPr lang="el-GR" sz="3200" dirty="0" smtClean="0">
                <a:solidFill>
                  <a:schemeClr val="bg2">
                    <a:lumMod val="50000"/>
                  </a:schemeClr>
                </a:solidFill>
                <a:latin typeface="Arial" panose="020B0604020202020204" pitchFamily="34" charset="0"/>
                <a:cs typeface="Arial" panose="020B0604020202020204" pitchFamily="34" charset="0"/>
              </a:rPr>
              <a:t>2022 </a:t>
            </a:r>
            <a:r>
              <a:rPr lang="el-GR" sz="3200" dirty="0">
                <a:solidFill>
                  <a:schemeClr val="bg2">
                    <a:lumMod val="50000"/>
                  </a:schemeClr>
                </a:solidFill>
                <a:latin typeface="Arial" panose="020B0604020202020204" pitchFamily="34" charset="0"/>
                <a:cs typeface="Arial" panose="020B0604020202020204" pitchFamily="34" charset="0"/>
              </a:rPr>
              <a:t>– 2023.</a:t>
            </a:r>
            <a:r>
              <a:rPr lang="el-GR" sz="3200" b="0" dirty="0">
                <a:solidFill>
                  <a:schemeClr val="bg2">
                    <a:lumMod val="50000"/>
                  </a:schemeClr>
                </a:solidFill>
                <a:latin typeface="Arial" panose="020B0604020202020204" pitchFamily="34" charset="0"/>
                <a:cs typeface="Arial" panose="020B0604020202020204" pitchFamily="34" charset="0"/>
              </a:rPr>
              <a:t> Διεύρυνση της εκπαίδευσης των Λειτουργών Κοινωνικής Ευημερίας στα θέματα βίας και σεξουαλικής κακοποίησης </a:t>
            </a:r>
          </a:p>
        </p:txBody>
      </p:sp>
      <p:pic>
        <p:nvPicPr>
          <p:cNvPr id="13" name="Image" descr="Image"/>
          <p:cNvPicPr>
            <a:picLocks noChangeAspect="1"/>
          </p:cNvPicPr>
          <p:nvPr/>
        </p:nvPicPr>
        <p:blipFill>
          <a:blip r:embed="rId3"/>
          <a:stretch>
            <a:fillRect/>
          </a:stretch>
        </p:blipFill>
        <p:spPr>
          <a:xfrm>
            <a:off x="1210618" y="2707260"/>
            <a:ext cx="614177" cy="613971"/>
          </a:xfrm>
          <a:prstGeom prst="rect">
            <a:avLst/>
          </a:prstGeom>
          <a:ln w="12700">
            <a:miter lim="400000"/>
          </a:ln>
        </p:spPr>
      </p:pic>
      <p:sp>
        <p:nvSpPr>
          <p:cNvPr id="15" name="Μέσω του προτεινόμενου κρατικού προϋπολογισμού καθίσταται εφικτή:…"/>
          <p:cNvSpPr txBox="1"/>
          <p:nvPr/>
        </p:nvSpPr>
        <p:spPr>
          <a:xfrm>
            <a:off x="1333387" y="3632650"/>
            <a:ext cx="20923250" cy="12954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400" i="1" dirty="0" smtClean="0">
                <a:solidFill>
                  <a:schemeClr val="bg2">
                    <a:lumMod val="50000"/>
                  </a:schemeClr>
                </a:solidFill>
                <a:latin typeface="Arial" panose="020B0604020202020204" pitchFamily="34" charset="0"/>
                <a:cs typeface="Arial" panose="020B0604020202020204" pitchFamily="34" charset="0"/>
              </a:rPr>
              <a:t>Εξειδικευμένη επιμόρφωση ομάδας λειτουργών ΥΚΕ για την αναγνώριση και εντοπισμό ευάλωτων ομάδων σε υψηλό κίνδυνο κακοποίησης, παραμέλησης και σεξουαλικής παραβίασης παιδιών</a:t>
            </a:r>
            <a:endParaRPr lang="el-GR" sz="3400" b="0" i="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7195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270000" y="947321"/>
            <a:ext cx="15722600" cy="988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4800" cap="none" dirty="0" smtClean="0"/>
              <a:t>2</a:t>
            </a:r>
            <a:r>
              <a:rPr lang="el-GR" altLang="en-US" sz="4800" cap="none" baseline="30000" dirty="0" smtClean="0"/>
              <a:t>ος</a:t>
            </a:r>
            <a:r>
              <a:rPr lang="el-GR" altLang="en-US" sz="4800" cap="none" dirty="0" smtClean="0"/>
              <a:t> ΠΥΛΩΝΑΣ - ΔΕΥΤΕΡΟΓΕΝΗΣ ΠΡΟΛΗΨΗ</a:t>
            </a:r>
            <a:endParaRPr lang="el-GR" altLang="en-US" sz="4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2146300" y="2533789"/>
            <a:ext cx="21380450" cy="796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4000" dirty="0" smtClean="0">
                <a:solidFill>
                  <a:schemeClr val="bg2">
                    <a:lumMod val="50000"/>
                  </a:schemeClr>
                </a:solidFill>
                <a:latin typeface="Arial" panose="020B0604020202020204" pitchFamily="34" charset="0"/>
                <a:cs typeface="Arial" panose="020B0604020202020204" pitchFamily="34" charset="0"/>
              </a:rPr>
              <a:t>Εκπαίδευση και επιμόρφωση επαγγελματιών</a:t>
            </a:r>
            <a:endParaRPr lang="el-GR" altLang="en-US" sz="4000" dirty="0">
              <a:solidFill>
                <a:schemeClr val="bg2">
                  <a:lumMod val="50000"/>
                </a:schemeClr>
              </a:solidFill>
              <a:latin typeface="Arial" panose="020B0604020202020204" pitchFamily="34" charset="0"/>
              <a:cs typeface="Arial" panose="020B0604020202020204" pitchFamily="34" charset="0"/>
            </a:endParaRPr>
          </a:p>
        </p:txBody>
      </p:sp>
      <p:sp>
        <p:nvSpPr>
          <p:cNvPr id="12" name="Μέσω του προτεινόμενου κρατικού προϋπολογισμού καθίσταται εφικτή:…"/>
          <p:cNvSpPr txBox="1"/>
          <p:nvPr/>
        </p:nvSpPr>
        <p:spPr>
          <a:xfrm>
            <a:off x="1274005" y="5246703"/>
            <a:ext cx="19757195" cy="585012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a:solidFill>
                  <a:schemeClr val="bg2">
                    <a:lumMod val="50000"/>
                  </a:schemeClr>
                </a:solidFill>
                <a:latin typeface="Arial" panose="020B0604020202020204" pitchFamily="34" charset="0"/>
                <a:cs typeface="Arial" panose="020B0604020202020204" pitchFamily="34" charset="0"/>
              </a:rPr>
              <a:t>Ενέργειες/Δράσεις ΥΚΕ:</a:t>
            </a: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a:solidFill>
                  <a:schemeClr val="bg2">
                    <a:lumMod val="50000"/>
                  </a:schemeClr>
                </a:solidFill>
                <a:latin typeface="Arial" panose="020B0604020202020204" pitchFamily="34" charset="0"/>
                <a:cs typeface="Arial" panose="020B0604020202020204" pitchFamily="34" charset="0"/>
              </a:rPr>
              <a:t>2022.</a:t>
            </a:r>
            <a:r>
              <a:rPr lang="el-GR" sz="3200" b="0" dirty="0">
                <a:solidFill>
                  <a:schemeClr val="bg2">
                    <a:lumMod val="50000"/>
                  </a:schemeClr>
                </a:solidFill>
                <a:latin typeface="Arial" panose="020B0604020202020204" pitchFamily="34" charset="0"/>
                <a:cs typeface="Arial" panose="020B0604020202020204" pitchFamily="34" charset="0"/>
              </a:rPr>
              <a:t> Συνέργεια </a:t>
            </a:r>
            <a:r>
              <a:rPr lang="el-GR" sz="3200" b="0" dirty="0" smtClean="0">
                <a:solidFill>
                  <a:schemeClr val="bg2">
                    <a:lumMod val="50000"/>
                  </a:schemeClr>
                </a:solidFill>
                <a:latin typeface="Arial" panose="020B0604020202020204" pitchFamily="34" charset="0"/>
                <a:cs typeface="Arial" panose="020B0604020202020204" pitchFamily="34" charset="0"/>
              </a:rPr>
              <a:t>Δήμων, </a:t>
            </a:r>
            <a:r>
              <a:rPr lang="el-GR" sz="3200" b="0" dirty="0">
                <a:solidFill>
                  <a:schemeClr val="bg2">
                    <a:lumMod val="50000"/>
                  </a:schemeClr>
                </a:solidFill>
                <a:latin typeface="Arial" panose="020B0604020202020204" pitchFamily="34" charset="0"/>
                <a:cs typeface="Arial" panose="020B0604020202020204" pitchFamily="34" charset="0"/>
              </a:rPr>
              <a:t>για υποβολή πρότασης για Πρόγραμμα ενίσχυσης γονικών δεξιοτήτων μέσω Σχεδίου Κρατικών Ενισχύσεων Ήσσονος Σημασίας</a:t>
            </a:r>
            <a:r>
              <a:rPr lang="el-GR" sz="3200" b="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22000"/>
              </a:lnSpc>
              <a:defRPr/>
            </a:pPr>
            <a:endParaRPr lang="el-GR" sz="14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a:solidFill>
                  <a:schemeClr val="bg2">
                    <a:lumMod val="50000"/>
                  </a:schemeClr>
                </a:solidFill>
                <a:latin typeface="Arial" panose="020B0604020202020204" pitchFamily="34" charset="0"/>
                <a:cs typeface="Arial" panose="020B0604020202020204" pitchFamily="34" charset="0"/>
              </a:rPr>
              <a:t>2022.</a:t>
            </a:r>
            <a:r>
              <a:rPr lang="el-GR" sz="3200" b="0" dirty="0">
                <a:solidFill>
                  <a:schemeClr val="bg2">
                    <a:lumMod val="50000"/>
                  </a:schemeClr>
                </a:solidFill>
                <a:latin typeface="Arial" panose="020B0604020202020204" pitchFamily="34" charset="0"/>
                <a:cs typeface="Arial" panose="020B0604020202020204" pitchFamily="34" charset="0"/>
              </a:rPr>
              <a:t> Εμπλοκή Συμβουλευτικών Κέντρων των Δήμων, που επιδοτούνται από το Σχέδιο Κρατικών Ενισχύσεων Ήσσονος Σημασίας</a:t>
            </a:r>
            <a:r>
              <a:rPr lang="el-GR" sz="3200" b="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22000"/>
              </a:lnSpc>
              <a:defRPr/>
            </a:pPr>
            <a:endParaRPr lang="el-GR" sz="14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a:solidFill>
                  <a:schemeClr val="bg2">
                    <a:lumMod val="50000"/>
                  </a:schemeClr>
                </a:solidFill>
                <a:latin typeface="Arial" panose="020B0604020202020204" pitchFamily="34" charset="0"/>
                <a:cs typeface="Arial" panose="020B0604020202020204" pitchFamily="34" charset="0"/>
              </a:rPr>
              <a:t>2023.</a:t>
            </a:r>
            <a:r>
              <a:rPr lang="el-GR" sz="3200" b="0" dirty="0">
                <a:solidFill>
                  <a:schemeClr val="bg2">
                    <a:lumMod val="50000"/>
                  </a:schemeClr>
                </a:solidFill>
                <a:latin typeface="Arial" panose="020B0604020202020204" pitchFamily="34" charset="0"/>
                <a:cs typeface="Arial" panose="020B0604020202020204" pitchFamily="34" charset="0"/>
              </a:rPr>
              <a:t> Σχεδιασμός Προγράμματος στους όρους εντολής μελετών στο πλαίσιο Αναδιάρθρωσης των ΥΚΕ</a:t>
            </a:r>
            <a:r>
              <a:rPr lang="el-GR" sz="3200" b="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22000"/>
              </a:lnSpc>
              <a:defRPr/>
            </a:pPr>
            <a:endParaRPr lang="el-GR" sz="14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22000"/>
              </a:lnSpc>
              <a:defRPr/>
            </a:pPr>
            <a:r>
              <a:rPr lang="el-GR" sz="3200" dirty="0">
                <a:solidFill>
                  <a:schemeClr val="bg2">
                    <a:lumMod val="50000"/>
                  </a:schemeClr>
                </a:solidFill>
                <a:latin typeface="Arial" panose="020B0604020202020204" pitchFamily="34" charset="0"/>
                <a:cs typeface="Arial" panose="020B0604020202020204" pitchFamily="34" charset="0"/>
              </a:rPr>
              <a:t>2023.</a:t>
            </a:r>
            <a:r>
              <a:rPr lang="el-GR" sz="3200" b="0" dirty="0">
                <a:solidFill>
                  <a:schemeClr val="bg2">
                    <a:lumMod val="50000"/>
                  </a:schemeClr>
                </a:solidFill>
                <a:latin typeface="Arial" panose="020B0604020202020204" pitchFamily="34" charset="0"/>
                <a:cs typeface="Arial" panose="020B0604020202020204" pitchFamily="34" charset="0"/>
              </a:rPr>
              <a:t> Σχεδιασμός και προκήρυξη από ΥΚΕ Προγράμματος για υλοποίηση από ΜΚΟ μέσω επιδότησης (Σχέδιο Κρατικών Ενισχύσεων Ήσσονος Σημασίας). </a:t>
            </a:r>
          </a:p>
        </p:txBody>
      </p:sp>
      <p:pic>
        <p:nvPicPr>
          <p:cNvPr id="13" name="Image" descr="Image"/>
          <p:cNvPicPr>
            <a:picLocks noChangeAspect="1"/>
          </p:cNvPicPr>
          <p:nvPr/>
        </p:nvPicPr>
        <p:blipFill>
          <a:blip r:embed="rId3"/>
          <a:stretch>
            <a:fillRect/>
          </a:stretch>
        </p:blipFill>
        <p:spPr>
          <a:xfrm>
            <a:off x="1210618" y="2707260"/>
            <a:ext cx="614177" cy="613971"/>
          </a:xfrm>
          <a:prstGeom prst="rect">
            <a:avLst/>
          </a:prstGeom>
          <a:ln w="12700">
            <a:miter lim="400000"/>
          </a:ln>
        </p:spPr>
      </p:pic>
      <p:sp>
        <p:nvSpPr>
          <p:cNvPr id="15" name="Μέσω του προτεινόμενου κρατικού προϋπολογισμού καθίσταται εφικτή:…"/>
          <p:cNvSpPr txBox="1"/>
          <p:nvPr/>
        </p:nvSpPr>
        <p:spPr>
          <a:xfrm>
            <a:off x="1333387" y="3632650"/>
            <a:ext cx="20923250" cy="123655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3000"/>
              </a:lnSpc>
              <a:defRPr/>
            </a:pPr>
            <a:r>
              <a:rPr lang="el-GR" sz="3400" i="1" dirty="0" smtClean="0">
                <a:solidFill>
                  <a:schemeClr val="bg2">
                    <a:lumMod val="50000"/>
                  </a:schemeClr>
                </a:solidFill>
                <a:latin typeface="Arial" panose="020B0604020202020204" pitchFamily="34" charset="0"/>
                <a:cs typeface="Arial" panose="020B0604020202020204" pitchFamily="34" charset="0"/>
              </a:rPr>
              <a:t>Σχεδιασμός και προώθηση σε Παγκύπρια βάση εξειδικευμένου προγράμματος και δημιουργία υποδομών για στήριξη και καθοδήγηση οικογενειών που βρίσκονται σε υψηλό κίνδυνο. </a:t>
            </a:r>
            <a:endParaRPr lang="el-GR" sz="3400" i="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73298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270000" y="947321"/>
            <a:ext cx="15722600" cy="988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4800" cap="none" dirty="0" smtClean="0"/>
              <a:t>2</a:t>
            </a:r>
            <a:r>
              <a:rPr lang="el-GR" altLang="en-US" sz="4800" cap="none" baseline="30000" dirty="0" smtClean="0"/>
              <a:t>ος</a:t>
            </a:r>
            <a:r>
              <a:rPr lang="el-GR" altLang="en-US" sz="4800" cap="none" dirty="0" smtClean="0"/>
              <a:t> ΠΥΛΩΝΑΣ - ΔΕΥΤΕΡΟΓΕΝΗΣ ΠΡΟΛΗΨΗ</a:t>
            </a:r>
            <a:endParaRPr lang="el-GR" altLang="en-US" sz="4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2146300" y="2533789"/>
            <a:ext cx="21380450" cy="796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4000" dirty="0" smtClean="0">
                <a:solidFill>
                  <a:schemeClr val="bg2">
                    <a:lumMod val="50000"/>
                  </a:schemeClr>
                </a:solidFill>
                <a:latin typeface="Arial" panose="020B0604020202020204" pitchFamily="34" charset="0"/>
                <a:cs typeface="Arial" panose="020B0604020202020204" pitchFamily="34" charset="0"/>
              </a:rPr>
              <a:t>Εκπαίδευση και επιμόρφωση επαγγελματιών</a:t>
            </a:r>
            <a:endParaRPr lang="el-GR" altLang="en-US" sz="4000" dirty="0">
              <a:solidFill>
                <a:schemeClr val="bg2">
                  <a:lumMod val="50000"/>
                </a:schemeClr>
              </a:solidFill>
              <a:latin typeface="Arial" panose="020B0604020202020204" pitchFamily="34" charset="0"/>
              <a:cs typeface="Arial" panose="020B0604020202020204" pitchFamily="34" charset="0"/>
            </a:endParaRPr>
          </a:p>
        </p:txBody>
      </p:sp>
      <p:sp>
        <p:nvSpPr>
          <p:cNvPr id="12" name="Μέσω του προτεινόμενου κρατικού προϋπολογισμού καθίσταται εφικτή:…"/>
          <p:cNvSpPr txBox="1"/>
          <p:nvPr/>
        </p:nvSpPr>
        <p:spPr>
          <a:xfrm>
            <a:off x="1333387" y="4796486"/>
            <a:ext cx="19757195" cy="46940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a:solidFill>
                  <a:schemeClr val="bg2">
                    <a:lumMod val="50000"/>
                  </a:schemeClr>
                </a:solidFill>
                <a:latin typeface="Arial" panose="020B0604020202020204" pitchFamily="34" charset="0"/>
                <a:cs typeface="Arial" panose="020B0604020202020204" pitchFamily="34" charset="0"/>
              </a:rPr>
              <a:t>Ενέργειες/Δράσεις ΥΚΕ</a:t>
            </a:r>
            <a:r>
              <a:rPr lang="el-GR" sz="320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14000"/>
              </a:lnSpc>
              <a:defRPr/>
            </a:pPr>
            <a:endParaRPr lang="el-GR" sz="1400" dirty="0">
              <a:solidFill>
                <a:schemeClr val="bg2">
                  <a:lumMod val="50000"/>
                </a:schemeClr>
              </a:solidFill>
              <a:latin typeface="Arial" panose="020B0604020202020204" pitchFamily="34" charset="0"/>
              <a:cs typeface="Arial" panose="020B0604020202020204" pitchFamily="34" charset="0"/>
            </a:endParaRP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hangingPunct="1">
              <a:defRPr/>
            </a:pPr>
            <a:r>
              <a:rPr lang="el-GR" sz="3200" dirty="0" smtClean="0">
                <a:solidFill>
                  <a:schemeClr val="bg2">
                    <a:lumMod val="50000"/>
                  </a:schemeClr>
                </a:solidFill>
                <a:latin typeface="Arial" panose="020B0604020202020204" pitchFamily="34" charset="0"/>
                <a:cs typeface="Arial" panose="020B0604020202020204" pitchFamily="34" charset="0"/>
              </a:rPr>
              <a:t>2021-2023</a:t>
            </a:r>
          </a:p>
          <a:p>
            <a:pPr algn="l" hangingPunct="1">
              <a:defRPr/>
            </a:pPr>
            <a:endParaRPr lang="el-GR" sz="1400" dirty="0">
              <a:solidFill>
                <a:schemeClr val="bg2">
                  <a:lumMod val="50000"/>
                </a:schemeClr>
              </a:solidFill>
              <a:latin typeface="Arial" panose="020B0604020202020204" pitchFamily="34" charset="0"/>
              <a:cs typeface="Arial" panose="020B0604020202020204" pitchFamily="34" charset="0"/>
            </a:endParaRPr>
          </a:p>
          <a:p>
            <a:pPr algn="l" hangingPunct="1">
              <a:lnSpc>
                <a:spcPct val="132000"/>
              </a:lnSpc>
              <a:defRPr/>
            </a:pPr>
            <a:r>
              <a:rPr lang="el-GR" sz="3200" b="0" dirty="0" smtClean="0">
                <a:solidFill>
                  <a:schemeClr val="bg2">
                    <a:lumMod val="50000"/>
                  </a:schemeClr>
                </a:solidFill>
                <a:latin typeface="Arial" panose="020B0604020202020204" pitchFamily="34" charset="0"/>
                <a:cs typeface="Arial" panose="020B0604020202020204" pitchFamily="34" charset="0"/>
              </a:rPr>
              <a:t>Μηχανισμός διαχείρισης περιστατικών </a:t>
            </a:r>
            <a:r>
              <a:rPr lang="el-GR" sz="3200" b="0" dirty="0">
                <a:solidFill>
                  <a:schemeClr val="bg2">
                    <a:lumMod val="50000"/>
                  </a:schemeClr>
                </a:solidFill>
                <a:latin typeface="Arial" panose="020B0604020202020204" pitchFamily="34" charset="0"/>
                <a:cs typeface="Arial" panose="020B0604020202020204" pitchFamily="34" charset="0"/>
              </a:rPr>
              <a:t>μέσω των Επαρχιακών </a:t>
            </a:r>
            <a:r>
              <a:rPr lang="el-GR" sz="3200" b="0" dirty="0" err="1">
                <a:solidFill>
                  <a:schemeClr val="bg2">
                    <a:lumMod val="50000"/>
                  </a:schemeClr>
                </a:solidFill>
                <a:latin typeface="Arial" panose="020B0604020202020204" pitchFamily="34" charset="0"/>
                <a:cs typeface="Arial" panose="020B0604020202020204" pitchFamily="34" charset="0"/>
              </a:rPr>
              <a:t>Πολυθεματικών</a:t>
            </a:r>
            <a:r>
              <a:rPr lang="el-GR" sz="3200" b="0" dirty="0">
                <a:solidFill>
                  <a:schemeClr val="bg2">
                    <a:lumMod val="50000"/>
                  </a:schemeClr>
                </a:solidFill>
                <a:latin typeface="Arial" panose="020B0604020202020204" pitchFamily="34" charset="0"/>
                <a:cs typeface="Arial" panose="020B0604020202020204" pitchFamily="34" charset="0"/>
              </a:rPr>
              <a:t> Ομάδων με κοινό Σχέδιο Δράσης για κάθε οικογένεια που </a:t>
            </a:r>
            <a:r>
              <a:rPr lang="el-GR" sz="3200" b="0" dirty="0" smtClean="0">
                <a:solidFill>
                  <a:schemeClr val="bg2">
                    <a:lumMod val="50000"/>
                  </a:schemeClr>
                </a:solidFill>
                <a:latin typeface="Arial" panose="020B0604020202020204" pitchFamily="34" charset="0"/>
                <a:cs typeface="Arial" panose="020B0604020202020204" pitchFamily="34" charset="0"/>
              </a:rPr>
              <a:t>έχει αξιολογηθεί </a:t>
            </a:r>
            <a:r>
              <a:rPr lang="el-GR" sz="3200" b="0" dirty="0">
                <a:solidFill>
                  <a:schemeClr val="bg2">
                    <a:lumMod val="50000"/>
                  </a:schemeClr>
                </a:solidFill>
                <a:latin typeface="Arial" panose="020B0604020202020204" pitchFamily="34" charset="0"/>
                <a:cs typeface="Arial" panose="020B0604020202020204" pitchFamily="34" charset="0"/>
              </a:rPr>
              <a:t>σε υψηλό </a:t>
            </a:r>
            <a:r>
              <a:rPr lang="el-GR" sz="3200" b="0" dirty="0" smtClean="0">
                <a:solidFill>
                  <a:schemeClr val="bg2">
                    <a:lumMod val="50000"/>
                  </a:schemeClr>
                </a:solidFill>
                <a:latin typeface="Arial" panose="020B0604020202020204" pitchFamily="34" charset="0"/>
                <a:cs typeface="Arial" panose="020B0604020202020204" pitchFamily="34" charset="0"/>
              </a:rPr>
              <a:t>και σύσταση Κεντρικής </a:t>
            </a:r>
            <a:r>
              <a:rPr lang="el-GR" sz="3200" b="0" dirty="0" err="1">
                <a:solidFill>
                  <a:schemeClr val="bg2">
                    <a:lumMod val="50000"/>
                  </a:schemeClr>
                </a:solidFill>
                <a:latin typeface="Arial" panose="020B0604020202020204" pitchFamily="34" charset="0"/>
                <a:cs typeface="Arial" panose="020B0604020202020204" pitchFamily="34" charset="0"/>
              </a:rPr>
              <a:t>Πολυθεματικής</a:t>
            </a:r>
            <a:r>
              <a:rPr lang="el-GR" sz="3200" b="0" dirty="0">
                <a:solidFill>
                  <a:schemeClr val="bg2">
                    <a:lumMod val="50000"/>
                  </a:schemeClr>
                </a:solidFill>
                <a:latin typeface="Arial" panose="020B0604020202020204" pitchFamily="34" charset="0"/>
                <a:cs typeface="Arial" panose="020B0604020202020204" pitchFamily="34" charset="0"/>
              </a:rPr>
              <a:t> Ομάδας, </a:t>
            </a:r>
            <a:endParaRPr lang="el-GR" sz="3200" b="0" dirty="0" smtClean="0">
              <a:solidFill>
                <a:schemeClr val="bg2">
                  <a:lumMod val="50000"/>
                </a:schemeClr>
              </a:solidFill>
              <a:latin typeface="Arial" panose="020B0604020202020204" pitchFamily="34" charset="0"/>
              <a:cs typeface="Arial" panose="020B0604020202020204" pitchFamily="34" charset="0"/>
            </a:endParaRPr>
          </a:p>
          <a:p>
            <a:pPr algn="l" hangingPunct="1">
              <a:lnSpc>
                <a:spcPct val="132000"/>
              </a:lnSpc>
              <a:defRPr/>
            </a:pPr>
            <a:r>
              <a:rPr lang="el-GR" sz="3200" b="0" dirty="0" smtClean="0">
                <a:solidFill>
                  <a:schemeClr val="bg2">
                    <a:lumMod val="50000"/>
                  </a:schemeClr>
                </a:solidFill>
                <a:latin typeface="Arial" panose="020B0604020202020204" pitchFamily="34" charset="0"/>
                <a:cs typeface="Arial" panose="020B0604020202020204" pitchFamily="34" charset="0"/>
              </a:rPr>
              <a:t>η </a:t>
            </a:r>
            <a:r>
              <a:rPr lang="el-GR" sz="3200" b="0" dirty="0">
                <a:solidFill>
                  <a:schemeClr val="bg2">
                    <a:lumMod val="50000"/>
                  </a:schemeClr>
                </a:solidFill>
                <a:latin typeface="Arial" panose="020B0604020202020204" pitchFamily="34" charset="0"/>
                <a:cs typeface="Arial" panose="020B0604020202020204" pitchFamily="34" charset="0"/>
              </a:rPr>
              <a:t>οποία παρακολουθεί τη λειτουργία των Επαρχιακών </a:t>
            </a:r>
            <a:r>
              <a:rPr lang="el-GR" sz="3200" b="0" dirty="0" smtClean="0">
                <a:solidFill>
                  <a:schemeClr val="bg2">
                    <a:lumMod val="50000"/>
                  </a:schemeClr>
                </a:solidFill>
                <a:latin typeface="Arial" panose="020B0604020202020204" pitchFamily="34" charset="0"/>
                <a:cs typeface="Arial" panose="020B0604020202020204" pitchFamily="34" charset="0"/>
              </a:rPr>
              <a:t>Ομάδων. </a:t>
            </a:r>
          </a:p>
          <a:p>
            <a:pPr algn="l" hangingPunct="1">
              <a:lnSpc>
                <a:spcPct val="132000"/>
              </a:lnSpc>
              <a:defRPr/>
            </a:pPr>
            <a:endParaRPr lang="el-GR" sz="1400" b="0" dirty="0">
              <a:solidFill>
                <a:schemeClr val="bg2">
                  <a:lumMod val="50000"/>
                </a:schemeClr>
              </a:solidFill>
              <a:latin typeface="Arial" panose="020B0604020202020204" pitchFamily="34" charset="0"/>
              <a:cs typeface="Arial" panose="020B0604020202020204" pitchFamily="34" charset="0"/>
            </a:endParaRPr>
          </a:p>
          <a:p>
            <a:pPr algn="l" hangingPunct="1">
              <a:lnSpc>
                <a:spcPct val="132000"/>
              </a:lnSpc>
              <a:defRPr/>
            </a:pPr>
            <a:r>
              <a:rPr lang="el-GR" sz="3200" b="0" dirty="0" smtClean="0">
                <a:solidFill>
                  <a:schemeClr val="bg2">
                    <a:lumMod val="50000"/>
                  </a:schemeClr>
                </a:solidFill>
                <a:latin typeface="Arial" panose="020B0604020202020204" pitchFamily="34" charset="0"/>
                <a:cs typeface="Arial" panose="020B0604020202020204" pitchFamily="34" charset="0"/>
              </a:rPr>
              <a:t>Ενδυνάμωση της λειτουργίας των </a:t>
            </a:r>
            <a:r>
              <a:rPr lang="el-GR" sz="3200" b="0" dirty="0" err="1" smtClean="0">
                <a:solidFill>
                  <a:schemeClr val="bg2">
                    <a:lumMod val="50000"/>
                  </a:schemeClr>
                </a:solidFill>
                <a:latin typeface="Arial" panose="020B0604020202020204" pitchFamily="34" charset="0"/>
                <a:cs typeface="Arial" panose="020B0604020202020204" pitchFamily="34" charset="0"/>
              </a:rPr>
              <a:t>Πολυθεματικών</a:t>
            </a:r>
            <a:r>
              <a:rPr lang="el-GR" sz="3200" b="0" dirty="0" smtClean="0">
                <a:solidFill>
                  <a:schemeClr val="bg2">
                    <a:lumMod val="50000"/>
                  </a:schemeClr>
                </a:solidFill>
                <a:latin typeface="Arial" panose="020B0604020202020204" pitchFamily="34" charset="0"/>
                <a:cs typeface="Arial" panose="020B0604020202020204" pitchFamily="34" charset="0"/>
              </a:rPr>
              <a:t> Ομάδων μέσα από το Εργαλείο </a:t>
            </a:r>
            <a:r>
              <a:rPr lang="en-US" sz="3200" dirty="0">
                <a:solidFill>
                  <a:schemeClr val="bg2">
                    <a:lumMod val="50000"/>
                  </a:schemeClr>
                </a:solidFill>
                <a:latin typeface="Arial" panose="020B0604020202020204" pitchFamily="34" charset="0"/>
                <a:cs typeface="Arial" panose="020B0604020202020204" pitchFamily="34" charset="0"/>
              </a:rPr>
              <a:t>CAN-MDS </a:t>
            </a:r>
            <a:endParaRPr lang="el-GR" sz="3200" dirty="0">
              <a:solidFill>
                <a:schemeClr val="bg2">
                  <a:lumMod val="50000"/>
                </a:schemeClr>
              </a:solidFill>
              <a:latin typeface="Arial" panose="020B0604020202020204" pitchFamily="34" charset="0"/>
              <a:cs typeface="Arial" panose="020B0604020202020204" pitchFamily="34" charset="0"/>
            </a:endParaRPr>
          </a:p>
        </p:txBody>
      </p:sp>
      <p:pic>
        <p:nvPicPr>
          <p:cNvPr id="13" name="Image" descr="Image"/>
          <p:cNvPicPr>
            <a:picLocks noChangeAspect="1"/>
          </p:cNvPicPr>
          <p:nvPr/>
        </p:nvPicPr>
        <p:blipFill>
          <a:blip r:embed="rId3"/>
          <a:stretch>
            <a:fillRect/>
          </a:stretch>
        </p:blipFill>
        <p:spPr>
          <a:xfrm>
            <a:off x="1210618" y="2707260"/>
            <a:ext cx="614177" cy="613971"/>
          </a:xfrm>
          <a:prstGeom prst="rect">
            <a:avLst/>
          </a:prstGeom>
          <a:ln w="12700">
            <a:miter lim="400000"/>
          </a:ln>
        </p:spPr>
      </p:pic>
      <p:sp>
        <p:nvSpPr>
          <p:cNvPr id="15" name="Μέσω του προτεινόμενου κρατικού προϋπολογισμού καθίσταται εφικτή:…"/>
          <p:cNvSpPr txBox="1"/>
          <p:nvPr/>
        </p:nvSpPr>
        <p:spPr>
          <a:xfrm>
            <a:off x="1333387" y="3632650"/>
            <a:ext cx="20923250" cy="64530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3000"/>
              </a:lnSpc>
              <a:defRPr/>
            </a:pPr>
            <a:r>
              <a:rPr lang="el-GR" sz="3400" i="1" dirty="0" smtClean="0">
                <a:solidFill>
                  <a:schemeClr val="bg2">
                    <a:lumMod val="50000"/>
                  </a:schemeClr>
                </a:solidFill>
                <a:latin typeface="Arial" panose="020B0604020202020204" pitchFamily="34" charset="0"/>
                <a:cs typeface="Arial" panose="020B0604020202020204" pitchFamily="34" charset="0"/>
              </a:rPr>
              <a:t>Σφαιρική διαχείριση οικογενειών που βρίσκονται σε υψηλό κίνδυνο. </a:t>
            </a:r>
            <a:endParaRPr lang="el-GR" sz="3400" i="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20867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extLst/>
          </a:blip>
          <a:stretch>
            <a:fillRect/>
          </a:stretch>
        </p:blipFill>
        <p:spPr>
          <a:xfrm>
            <a:off x="8936984" y="10354105"/>
            <a:ext cx="15700723" cy="3345352"/>
          </a:xfrm>
          <a:prstGeom prst="rect">
            <a:avLst/>
          </a:prstGeom>
          <a:ln w="12700">
            <a:miter lim="400000"/>
          </a:ln>
        </p:spPr>
      </p:pic>
      <p:sp>
        <p:nvSpPr>
          <p:cNvPr id="165"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166" name="headline goes here goes here"/>
          <p:cNvSpPr txBox="1"/>
          <p:nvPr/>
        </p:nvSpPr>
        <p:spPr>
          <a:xfrm>
            <a:off x="1270000" y="947321"/>
            <a:ext cx="15722600" cy="988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4000" cap="all">
                <a:solidFill>
                  <a:srgbClr val="2F7788"/>
                </a:solidFill>
                <a:latin typeface="Arial"/>
                <a:ea typeface="Arial"/>
                <a:cs typeface="Arial"/>
                <a:sym typeface="Arial"/>
              </a:defRPr>
            </a:lvl1pPr>
          </a:lstStyle>
          <a:p>
            <a:r>
              <a:rPr lang="el-GR" altLang="en-US" sz="4800" cap="none" dirty="0" smtClean="0"/>
              <a:t>3</a:t>
            </a:r>
            <a:r>
              <a:rPr lang="el-GR" altLang="en-US" sz="4800" cap="none" baseline="30000" dirty="0" smtClean="0"/>
              <a:t>ος</a:t>
            </a:r>
            <a:r>
              <a:rPr lang="el-GR" altLang="en-US" sz="4800" cap="none" dirty="0" smtClean="0"/>
              <a:t> ΠΥΛΩΝΑΣ - ΤΡΙΤΟΓΕΝΗΣ ΠΡΟΛΗΨΗ</a:t>
            </a:r>
            <a:endParaRPr lang="el-GR" altLang="en-US" sz="4800" cap="none" dirty="0"/>
          </a:p>
        </p:txBody>
      </p:sp>
      <p:sp>
        <p:nvSpPr>
          <p:cNvPr id="170"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9" name="Μέσω του προτεινόμενου κρατικού προϋπολογισμού καθίσταται εφικτή:…"/>
          <p:cNvSpPr txBox="1"/>
          <p:nvPr/>
        </p:nvSpPr>
        <p:spPr>
          <a:xfrm>
            <a:off x="2146300" y="2533789"/>
            <a:ext cx="21380450" cy="7964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a:lnSpc>
                <a:spcPct val="125000"/>
              </a:lnSpc>
            </a:pPr>
            <a:r>
              <a:rPr lang="el-GR" altLang="en-US" sz="4000" dirty="0" smtClean="0">
                <a:solidFill>
                  <a:schemeClr val="bg2">
                    <a:lumMod val="50000"/>
                  </a:schemeClr>
                </a:solidFill>
                <a:latin typeface="Arial" panose="020B0604020202020204" pitchFamily="34" charset="0"/>
                <a:cs typeface="Arial" panose="020B0604020202020204" pitchFamily="34" charset="0"/>
              </a:rPr>
              <a:t>Αντιμετώπιση περιστατικών </a:t>
            </a:r>
            <a:endParaRPr lang="el-GR" altLang="en-US" sz="4000" dirty="0">
              <a:solidFill>
                <a:schemeClr val="bg2">
                  <a:lumMod val="50000"/>
                </a:schemeClr>
              </a:solidFill>
              <a:latin typeface="Arial" panose="020B0604020202020204" pitchFamily="34" charset="0"/>
              <a:cs typeface="Arial" panose="020B0604020202020204" pitchFamily="34" charset="0"/>
            </a:endParaRPr>
          </a:p>
        </p:txBody>
      </p:sp>
      <p:sp>
        <p:nvSpPr>
          <p:cNvPr id="12" name="Μέσω του προτεινόμενου κρατικού προϋπολογισμού καθίσταται εφικτή:…"/>
          <p:cNvSpPr txBox="1"/>
          <p:nvPr/>
        </p:nvSpPr>
        <p:spPr>
          <a:xfrm>
            <a:off x="1274005" y="3927704"/>
            <a:ext cx="19757195" cy="254877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spAutoFit/>
          </a:bodyPr>
          <a:lstStyle/>
          <a:p>
            <a:pPr algn="l" hangingPunct="1">
              <a:lnSpc>
                <a:spcPct val="114000"/>
              </a:lnSpc>
              <a:defRPr/>
            </a:pPr>
            <a:r>
              <a:rPr lang="el-GR" sz="3200" dirty="0">
                <a:solidFill>
                  <a:schemeClr val="bg2">
                    <a:lumMod val="50000"/>
                  </a:schemeClr>
                </a:solidFill>
                <a:latin typeface="Arial" panose="020B0604020202020204" pitchFamily="34" charset="0"/>
                <a:cs typeface="Arial" panose="020B0604020202020204" pitchFamily="34" charset="0"/>
              </a:rPr>
              <a:t>Ενέργειες/Δράσεις ΥΚΕ</a:t>
            </a:r>
            <a:r>
              <a:rPr lang="el-GR" sz="3200" dirty="0" smtClean="0">
                <a:solidFill>
                  <a:schemeClr val="bg2">
                    <a:lumMod val="50000"/>
                  </a:schemeClr>
                </a:solidFill>
                <a:latin typeface="Arial" panose="020B0604020202020204" pitchFamily="34" charset="0"/>
                <a:cs typeface="Arial" panose="020B0604020202020204" pitchFamily="34" charset="0"/>
              </a:rPr>
              <a:t>:</a:t>
            </a:r>
          </a:p>
          <a:p>
            <a:pPr algn="l" hangingPunct="1">
              <a:lnSpc>
                <a:spcPct val="104000"/>
              </a:lnSpc>
              <a:defRPr/>
            </a:pPr>
            <a:endParaRPr lang="el-GR" sz="1200" b="0" dirty="0" smtClean="0">
              <a:solidFill>
                <a:schemeClr val="bg2">
                  <a:lumMod val="50000"/>
                </a:schemeClr>
              </a:solidFill>
              <a:latin typeface="Arial" panose="020B0604020202020204" pitchFamily="34" charset="0"/>
              <a:cs typeface="Arial" panose="020B0604020202020204" pitchFamily="34" charset="0"/>
            </a:endParaRPr>
          </a:p>
          <a:p>
            <a:pPr algn="l" eaLnBrk="1" hangingPunct="1">
              <a:defRPr/>
            </a:pPr>
            <a:r>
              <a:rPr lang="el-GR" altLang="el-GR" sz="3200" b="0" dirty="0">
                <a:solidFill>
                  <a:schemeClr val="bg2">
                    <a:lumMod val="50000"/>
                  </a:schemeClr>
                </a:solidFill>
              </a:rPr>
              <a:t>Συνέχιση της εποπτείας της λειτουργίας του Σπιτιού του Παιδιού από ΥΚΕ και συναρμόδιες Υπηρεσίες (Αστυνομία, ΥΥ, ΥΠΠΑΝ</a:t>
            </a:r>
            <a:r>
              <a:rPr lang="el-GR" altLang="el-GR" sz="3200" b="0" dirty="0" smtClean="0">
                <a:solidFill>
                  <a:schemeClr val="bg2">
                    <a:lumMod val="50000"/>
                  </a:schemeClr>
                </a:solidFill>
              </a:rPr>
              <a:t>).</a:t>
            </a:r>
          </a:p>
          <a:p>
            <a:pPr algn="l" eaLnBrk="1" hangingPunct="1">
              <a:defRPr/>
            </a:pPr>
            <a:endParaRPr lang="el-GR" altLang="el-GR" sz="1400" b="0" dirty="0">
              <a:solidFill>
                <a:schemeClr val="bg2">
                  <a:lumMod val="50000"/>
                </a:schemeClr>
              </a:solidFill>
            </a:endParaRPr>
          </a:p>
          <a:p>
            <a:pPr algn="l" eaLnBrk="1" hangingPunct="1">
              <a:defRPr/>
            </a:pPr>
            <a:r>
              <a:rPr lang="el-GR" altLang="el-GR" sz="3200" b="0" dirty="0">
                <a:solidFill>
                  <a:schemeClr val="bg2">
                    <a:lumMod val="50000"/>
                  </a:schemeClr>
                </a:solidFill>
              </a:rPr>
              <a:t>Συνέχιση της επιδότησης του Σπιτιού του Παιδιού από το Υφυπουργείο Κοινωνικής </a:t>
            </a:r>
            <a:r>
              <a:rPr lang="el-GR" altLang="el-GR" sz="3200" b="0" dirty="0" smtClean="0">
                <a:solidFill>
                  <a:schemeClr val="bg2">
                    <a:lumMod val="50000"/>
                  </a:schemeClr>
                </a:solidFill>
              </a:rPr>
              <a:t>Πρόνοιας.</a:t>
            </a:r>
            <a:endParaRPr lang="en-US" altLang="el-GR" sz="3200" b="0" dirty="0">
              <a:solidFill>
                <a:schemeClr val="bg2">
                  <a:lumMod val="50000"/>
                </a:schemeClr>
              </a:solidFill>
            </a:endParaRPr>
          </a:p>
        </p:txBody>
      </p:sp>
      <p:pic>
        <p:nvPicPr>
          <p:cNvPr id="13" name="Image" descr="Image"/>
          <p:cNvPicPr>
            <a:picLocks noChangeAspect="1"/>
          </p:cNvPicPr>
          <p:nvPr/>
        </p:nvPicPr>
        <p:blipFill>
          <a:blip r:embed="rId3"/>
          <a:stretch>
            <a:fillRect/>
          </a:stretch>
        </p:blipFill>
        <p:spPr>
          <a:xfrm>
            <a:off x="1210618" y="2707260"/>
            <a:ext cx="614177" cy="613971"/>
          </a:xfrm>
          <a:prstGeom prst="rect">
            <a:avLst/>
          </a:prstGeom>
          <a:ln w="12700">
            <a:miter lim="400000"/>
          </a:ln>
        </p:spPr>
      </p:pic>
      <p:pic>
        <p:nvPicPr>
          <p:cNvPr id="3076" name="Picture 4" descr="How Domestic Violence Can Affect Child Custody - Daphne Edwards Divorce &amp;amp;  Family Law"/>
          <p:cNvPicPr>
            <a:picLocks noChangeAspect="1" noChangeArrowheads="1"/>
          </p:cNvPicPr>
          <p:nvPr/>
        </p:nvPicPr>
        <p:blipFill rotWithShape="1">
          <a:blip r:embed="rId4">
            <a:extLst>
              <a:ext uri="{28A0092B-C50C-407E-A947-70E740481C1C}">
                <a14:useLocalDpi xmlns:a14="http://schemas.microsoft.com/office/drawing/2010/main" val="0"/>
              </a:ext>
            </a:extLst>
          </a:blip>
          <a:srcRect l="10530" t="19404" b="56653"/>
          <a:stretch/>
        </p:blipFill>
        <p:spPr bwMode="auto">
          <a:xfrm>
            <a:off x="-38100" y="6896100"/>
            <a:ext cx="24422100" cy="435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43970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ld protection initiatives | Department for Child Pro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530"/>
            <a:ext cx="24384000" cy="10927529"/>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19100" y="666750"/>
            <a:ext cx="24384000" cy="10556309"/>
          </a:xfrm>
          <a:prstGeom prst="rect">
            <a:avLst/>
          </a:prstGeom>
          <a:solidFill>
            <a:srgbClr val="1D849B">
              <a:alpha val="48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283" name="Image" descr="Image"/>
          <p:cNvPicPr>
            <a:picLocks noChangeAspect="1"/>
          </p:cNvPicPr>
          <p:nvPr/>
        </p:nvPicPr>
        <p:blipFill>
          <a:blip r:embed="rId4">
            <a:extLst/>
          </a:blip>
          <a:stretch>
            <a:fillRect/>
          </a:stretch>
        </p:blipFill>
        <p:spPr>
          <a:xfrm>
            <a:off x="8936984" y="10354105"/>
            <a:ext cx="15700723" cy="3345352"/>
          </a:xfrm>
          <a:prstGeom prst="rect">
            <a:avLst/>
          </a:prstGeom>
          <a:ln w="12700">
            <a:miter lim="400000"/>
          </a:ln>
        </p:spPr>
      </p:pic>
      <p:sp>
        <p:nvSpPr>
          <p:cNvPr id="28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lang="el-GR" dirty="0"/>
              <a:t>ΚΥΠΡΙΑΚΗ ΔΗΜΟΚΡΑΤΙΑ / ΠΝΕΥΜΑΤΙΚΑ ΔΙΚΑΙΩΜΑΤΑ 2021</a:t>
            </a:r>
          </a:p>
        </p:txBody>
      </p:sp>
      <p:sp>
        <p:nvSpPr>
          <p:cNvPr id="289" name="Lorem ipsum dolor sit amet, consec etur adip iscin elit. Suspe disse place rat, felis in biben dum trist ique."/>
          <p:cNvSpPr txBox="1"/>
          <p:nvPr/>
        </p:nvSpPr>
        <p:spPr>
          <a:xfrm>
            <a:off x="922836" y="4444280"/>
            <a:ext cx="22089564" cy="2040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altLang="en-US" sz="5500" i="1" dirty="0">
                <a:solidFill>
                  <a:schemeClr val="bg1"/>
                </a:solidFill>
              </a:rPr>
              <a:t>Ενώνοντας τις δυνάμεις για την αποτελεσματικότερη προστασία των παιδιών από την κακοποίηση και την </a:t>
            </a:r>
            <a:r>
              <a:rPr lang="el-GR" altLang="en-US" sz="5500" i="1" dirty="0" smtClean="0">
                <a:solidFill>
                  <a:schemeClr val="bg1"/>
                </a:solidFill>
              </a:rPr>
              <a:t>παραμέληση</a:t>
            </a:r>
            <a:r>
              <a:rPr lang="en-US" altLang="en-US" sz="5500" i="1" dirty="0" smtClean="0">
                <a:solidFill>
                  <a:schemeClr val="bg1"/>
                </a:solidFill>
              </a:rPr>
              <a:t>.</a:t>
            </a:r>
            <a:endParaRPr lang="el-GR" altLang="en-US" sz="5500" i="1" dirty="0">
              <a:solidFill>
                <a:schemeClr val="bg1"/>
              </a:solidFill>
            </a:endParaRPr>
          </a:p>
        </p:txBody>
      </p:sp>
      <p:sp>
        <p:nvSpPr>
          <p:cNvPr id="291"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rPr lang="el-GR" dirty="0"/>
              <a:t>ΥΦΥΠΟΥΡΓΕΙΟ ΚΟΙΝΩΝΙΚΗΣ ΠΡΟΝΟΙΑΣ</a:t>
            </a:r>
            <a:endParaRPr lang="en-US" dirty="0"/>
          </a:p>
        </p:txBody>
      </p:sp>
      <p:sp>
        <p:nvSpPr>
          <p:cNvPr id="13" name="Lorem ipsum dolor sit amet, consec etur adip iscin elit. Suspe disse place rat."/>
          <p:cNvSpPr txBox="1">
            <a:spLocks/>
          </p:cNvSpPr>
          <p:nvPr/>
        </p:nvSpPr>
        <p:spPr>
          <a:xfrm>
            <a:off x="922836" y="1274872"/>
            <a:ext cx="20845256" cy="51260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825500" rtl="0" latinLnBrk="0">
              <a:lnSpc>
                <a:spcPct val="110000"/>
              </a:lnSpc>
              <a:spcBef>
                <a:spcPts val="0"/>
              </a:spcBef>
              <a:spcAft>
                <a:spcPts val="0"/>
              </a:spcAft>
              <a:buClrTx/>
              <a:buSzTx/>
              <a:buFontTx/>
              <a:buNone/>
              <a:tabLst/>
              <a:defRPr sz="8500" b="1" i="1" u="none" strike="noStrike" cap="none" spc="0" baseline="0">
                <a:ln>
                  <a:noFill/>
                </a:ln>
                <a:solidFill>
                  <a:srgbClr val="FFFFFF"/>
                </a:solidFill>
                <a:uFillTx/>
                <a:latin typeface="Arial"/>
                <a:ea typeface="Arial"/>
                <a:cs typeface="Arial"/>
                <a:sym typeface="Arial"/>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hangingPunct="1"/>
            <a:r>
              <a:rPr lang="el-GR" sz="11500" i="0" dirty="0" smtClean="0">
                <a:solidFill>
                  <a:schemeClr val="bg1"/>
                </a:solidFill>
              </a:rPr>
              <a:t>Εργαλείο μας το </a:t>
            </a:r>
            <a:r>
              <a:rPr lang="en-US" sz="11500" i="0" dirty="0" smtClean="0">
                <a:solidFill>
                  <a:schemeClr val="bg1"/>
                </a:solidFill>
              </a:rPr>
              <a:t>CAN-MDS II</a:t>
            </a:r>
            <a:endParaRPr lang="en-GB" sz="11500" i="0" dirty="0">
              <a:solidFill>
                <a:schemeClr val="bg1"/>
              </a:solidFill>
            </a:endParaRPr>
          </a:p>
        </p:txBody>
      </p:sp>
      <p:pic>
        <p:nvPicPr>
          <p:cNvPr id="3" name="Εικόνα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480423"/>
            <a:ext cx="4570650" cy="1113856"/>
          </a:xfrm>
          <a:prstGeom prst="rect">
            <a:avLst/>
          </a:prstGeom>
        </p:spPr>
      </p:pic>
    </p:spTree>
    <p:extLst>
      <p:ext uri="{BB962C8B-B14F-4D97-AF65-F5344CB8AC3E}">
        <p14:creationId xmlns:p14="http://schemas.microsoft.com/office/powerpoint/2010/main" val="7638217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5966</TotalTime>
  <Words>986</Words>
  <Application>Microsoft Office PowerPoint</Application>
  <PresentationFormat>Προσαρμογή</PresentationFormat>
  <Paragraphs>171</Paragraphs>
  <Slides>14</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Helvetica Neue</vt:lpstr>
      <vt:lpstr>Helvetica Neue Light</vt:lpstr>
      <vt:lpstr>Helvetica Neue Medium</vt:lpstr>
      <vt:lpstr>White</vt:lpstr>
      <vt:lpstr>Εθνική στρατηγική και τριετές σχέδιο δράσης για την καταπολέμηση της σεξουαλικής κακοποίησης και εκμετάλλευσης παιδιών  και της παιδικής πορνογραφίας 2021 - 2023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Κρατικός Προϋπολογισμός</dc:title>
  <dc:creator>Andri Kounnou</dc:creator>
  <cp:lastModifiedBy>Maria Charalambous</cp:lastModifiedBy>
  <cp:revision>279</cp:revision>
  <cp:lastPrinted>2021-11-02T11:46:04Z</cp:lastPrinted>
  <dcterms:modified xsi:type="dcterms:W3CDTF">2021-11-18T06:43:21Z</dcterms:modified>
</cp:coreProperties>
</file>